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409" r:id="rId3"/>
    <p:sldId id="467" r:id="rId4"/>
    <p:sldId id="466" r:id="rId6"/>
    <p:sldId id="449" r:id="rId7"/>
    <p:sldId id="451" r:id="rId8"/>
    <p:sldId id="452" r:id="rId9"/>
    <p:sldId id="453" r:id="rId10"/>
    <p:sldId id="454" r:id="rId11"/>
    <p:sldId id="455" r:id="rId12"/>
    <p:sldId id="456" r:id="rId13"/>
    <p:sldId id="457" r:id="rId14"/>
    <p:sldId id="458" r:id="rId15"/>
    <p:sldId id="459" r:id="rId16"/>
    <p:sldId id="460" r:id="rId17"/>
    <p:sldId id="461" r:id="rId18"/>
    <p:sldId id="462" r:id="rId19"/>
    <p:sldId id="463" r:id="rId20"/>
    <p:sldId id="464" r:id="rId21"/>
    <p:sldId id="465" r:id="rId22"/>
  </p:sldIdLst>
  <p:sldSz cx="12192000" cy="6858000"/>
  <p:notesSz cx="6858000" cy="9144000"/>
  <p:embeddedFontLst>
    <p:embeddedFont>
      <p:font typeface="微软雅黑" panose="020B0503020204020204" pitchFamily="34" charset="-122"/>
      <p:regular r:id="rId26"/>
    </p:embeddedFont>
    <p:embeddedFont>
      <p:font typeface="二字元煜臣拙宋简" panose="02010604000000000000" pitchFamily="2" charset="-122"/>
      <p:regular r:id="rId27"/>
    </p:embeddedFont>
    <p:embeddedFont>
      <p:font typeface="腾祥嘉丽准粗圆简" panose="01010104010101010101" pitchFamily="2" charset="-122"/>
      <p:regular r:id="rId28"/>
    </p:embeddedFont>
    <p:embeddedFont>
      <p:font typeface="潮字社国风冉宋简-闪" panose="02010604000000000000" pitchFamily="2" charset="-122"/>
      <p:regular r:id="rId29"/>
    </p:embeddedFont>
    <p:embeddedFont>
      <p:font typeface="Aa语文老师的字 (非商业使用)" panose="02010600010101010101" pitchFamily="2" charset="-122"/>
      <p:regular r:id="rId30"/>
    </p:embeddedFont>
    <p:embeddedFont>
      <p:font typeface="华文琥珀" panose="02010800040101010101" pitchFamily="2" charset="-122"/>
      <p:regular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9F92"/>
    <a:srgbClr val="68B6DD"/>
    <a:srgbClr val="B4CBDF"/>
    <a:srgbClr val="FFFFFF"/>
    <a:srgbClr val="BD7A57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1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4" y="5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0F6CD-925D-488C-A69D-1F0F4203BB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0F6CD-925D-488C-A69D-1F0F4203BB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0F6CD-925D-488C-A69D-1F0F4203BB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emf"/><Relationship Id="rId8" Type="http://schemas.openxmlformats.org/officeDocument/2006/relationships/tags" Target="../tags/tag4.xml"/><Relationship Id="rId7" Type="http://schemas.openxmlformats.org/officeDocument/2006/relationships/image" Target="../media/image3.emf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0" Type="http://schemas.openxmlformats.org/officeDocument/2006/relationships/tags" Target="../tags/tag25.xml"/><Relationship Id="rId4" Type="http://schemas.openxmlformats.org/officeDocument/2006/relationships/tags" Target="../tags/tag2.xml"/><Relationship Id="rId39" Type="http://schemas.openxmlformats.org/officeDocument/2006/relationships/tags" Target="../tags/tag24.xml"/><Relationship Id="rId38" Type="http://schemas.openxmlformats.org/officeDocument/2006/relationships/tags" Target="../tags/tag23.xml"/><Relationship Id="rId37" Type="http://schemas.openxmlformats.org/officeDocument/2006/relationships/tags" Target="../tags/tag22.xml"/><Relationship Id="rId36" Type="http://schemas.openxmlformats.org/officeDocument/2006/relationships/image" Target="../media/image14.png"/><Relationship Id="rId35" Type="http://schemas.openxmlformats.org/officeDocument/2006/relationships/tags" Target="../tags/tag21.xml"/><Relationship Id="rId34" Type="http://schemas.openxmlformats.org/officeDocument/2006/relationships/image" Target="../media/image13.emf"/><Relationship Id="rId33" Type="http://schemas.openxmlformats.org/officeDocument/2006/relationships/tags" Target="../tags/tag20.xml"/><Relationship Id="rId32" Type="http://schemas.openxmlformats.org/officeDocument/2006/relationships/tags" Target="../tags/tag19.xml"/><Relationship Id="rId31" Type="http://schemas.openxmlformats.org/officeDocument/2006/relationships/tags" Target="../tags/tag18.xml"/><Relationship Id="rId30" Type="http://schemas.openxmlformats.org/officeDocument/2006/relationships/tags" Target="../tags/tag17.xml"/><Relationship Id="rId3" Type="http://schemas.openxmlformats.org/officeDocument/2006/relationships/image" Target="../media/image1.png"/><Relationship Id="rId29" Type="http://schemas.openxmlformats.org/officeDocument/2006/relationships/tags" Target="../tags/tag16.xml"/><Relationship Id="rId28" Type="http://schemas.openxmlformats.org/officeDocument/2006/relationships/image" Target="../media/image12.emf"/><Relationship Id="rId27" Type="http://schemas.openxmlformats.org/officeDocument/2006/relationships/tags" Target="../tags/tag15.xml"/><Relationship Id="rId26" Type="http://schemas.openxmlformats.org/officeDocument/2006/relationships/image" Target="../media/image11.png"/><Relationship Id="rId25" Type="http://schemas.openxmlformats.org/officeDocument/2006/relationships/tags" Target="../tags/tag14.xml"/><Relationship Id="rId24" Type="http://schemas.openxmlformats.org/officeDocument/2006/relationships/tags" Target="../tags/tag13.xml"/><Relationship Id="rId23" Type="http://schemas.openxmlformats.org/officeDocument/2006/relationships/tags" Target="../tags/tag12.xml"/><Relationship Id="rId22" Type="http://schemas.openxmlformats.org/officeDocument/2006/relationships/tags" Target="../tags/tag11.xml"/><Relationship Id="rId21" Type="http://schemas.openxmlformats.org/officeDocument/2006/relationships/image" Target="../media/image10.emf"/><Relationship Id="rId20" Type="http://schemas.openxmlformats.org/officeDocument/2006/relationships/tags" Target="../tags/tag10.xml"/><Relationship Id="rId2" Type="http://schemas.openxmlformats.org/officeDocument/2006/relationships/tags" Target="../tags/tag1.xml"/><Relationship Id="rId19" Type="http://schemas.openxmlformats.org/officeDocument/2006/relationships/image" Target="../media/image9.emf"/><Relationship Id="rId18" Type="http://schemas.openxmlformats.org/officeDocument/2006/relationships/tags" Target="../tags/tag9.xml"/><Relationship Id="rId17" Type="http://schemas.openxmlformats.org/officeDocument/2006/relationships/image" Target="../media/image8.emf"/><Relationship Id="rId16" Type="http://schemas.openxmlformats.org/officeDocument/2006/relationships/tags" Target="../tags/tag8.xml"/><Relationship Id="rId15" Type="http://schemas.openxmlformats.org/officeDocument/2006/relationships/image" Target="../media/image7.emf"/><Relationship Id="rId14" Type="http://schemas.openxmlformats.org/officeDocument/2006/relationships/tags" Target="../tags/tag7.xml"/><Relationship Id="rId13" Type="http://schemas.openxmlformats.org/officeDocument/2006/relationships/image" Target="../media/image6.emf"/><Relationship Id="rId12" Type="http://schemas.openxmlformats.org/officeDocument/2006/relationships/tags" Target="../tags/tag6.xml"/><Relationship Id="rId11" Type="http://schemas.openxmlformats.org/officeDocument/2006/relationships/image" Target="../media/image5.emf"/><Relationship Id="rId10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emf"/><Relationship Id="rId8" Type="http://schemas.openxmlformats.org/officeDocument/2006/relationships/tags" Target="../tags/tag92.xml"/><Relationship Id="rId7" Type="http://schemas.openxmlformats.org/officeDocument/2006/relationships/image" Target="../media/image3.emf"/><Relationship Id="rId6" Type="http://schemas.openxmlformats.org/officeDocument/2006/relationships/tags" Target="../tags/tag91.xml"/><Relationship Id="rId5" Type="http://schemas.openxmlformats.org/officeDocument/2006/relationships/image" Target="../media/image2.png"/><Relationship Id="rId40" Type="http://schemas.openxmlformats.org/officeDocument/2006/relationships/tags" Target="../tags/tag113.xml"/><Relationship Id="rId4" Type="http://schemas.openxmlformats.org/officeDocument/2006/relationships/tags" Target="../tags/tag90.xml"/><Relationship Id="rId39" Type="http://schemas.openxmlformats.org/officeDocument/2006/relationships/tags" Target="../tags/tag112.xml"/><Relationship Id="rId38" Type="http://schemas.openxmlformats.org/officeDocument/2006/relationships/tags" Target="../tags/tag111.xml"/><Relationship Id="rId37" Type="http://schemas.openxmlformats.org/officeDocument/2006/relationships/tags" Target="../tags/tag110.xml"/><Relationship Id="rId36" Type="http://schemas.openxmlformats.org/officeDocument/2006/relationships/image" Target="../media/image14.png"/><Relationship Id="rId35" Type="http://schemas.openxmlformats.org/officeDocument/2006/relationships/tags" Target="../tags/tag109.xml"/><Relationship Id="rId34" Type="http://schemas.openxmlformats.org/officeDocument/2006/relationships/image" Target="../media/image13.emf"/><Relationship Id="rId33" Type="http://schemas.openxmlformats.org/officeDocument/2006/relationships/tags" Target="../tags/tag108.xml"/><Relationship Id="rId32" Type="http://schemas.openxmlformats.org/officeDocument/2006/relationships/tags" Target="../tags/tag107.xml"/><Relationship Id="rId31" Type="http://schemas.openxmlformats.org/officeDocument/2006/relationships/tags" Target="../tags/tag106.xml"/><Relationship Id="rId30" Type="http://schemas.openxmlformats.org/officeDocument/2006/relationships/tags" Target="../tags/tag105.xml"/><Relationship Id="rId3" Type="http://schemas.openxmlformats.org/officeDocument/2006/relationships/image" Target="../media/image1.png"/><Relationship Id="rId29" Type="http://schemas.openxmlformats.org/officeDocument/2006/relationships/tags" Target="../tags/tag104.xml"/><Relationship Id="rId28" Type="http://schemas.openxmlformats.org/officeDocument/2006/relationships/image" Target="../media/image12.emf"/><Relationship Id="rId27" Type="http://schemas.openxmlformats.org/officeDocument/2006/relationships/tags" Target="../tags/tag103.xml"/><Relationship Id="rId26" Type="http://schemas.openxmlformats.org/officeDocument/2006/relationships/image" Target="../media/image11.png"/><Relationship Id="rId25" Type="http://schemas.openxmlformats.org/officeDocument/2006/relationships/tags" Target="../tags/tag102.xml"/><Relationship Id="rId24" Type="http://schemas.openxmlformats.org/officeDocument/2006/relationships/tags" Target="../tags/tag101.xml"/><Relationship Id="rId23" Type="http://schemas.openxmlformats.org/officeDocument/2006/relationships/tags" Target="../tags/tag100.xml"/><Relationship Id="rId22" Type="http://schemas.openxmlformats.org/officeDocument/2006/relationships/tags" Target="../tags/tag99.xml"/><Relationship Id="rId21" Type="http://schemas.openxmlformats.org/officeDocument/2006/relationships/image" Target="../media/image10.emf"/><Relationship Id="rId20" Type="http://schemas.openxmlformats.org/officeDocument/2006/relationships/tags" Target="../tags/tag98.xml"/><Relationship Id="rId2" Type="http://schemas.openxmlformats.org/officeDocument/2006/relationships/tags" Target="../tags/tag89.xml"/><Relationship Id="rId19" Type="http://schemas.openxmlformats.org/officeDocument/2006/relationships/image" Target="../media/image9.emf"/><Relationship Id="rId18" Type="http://schemas.openxmlformats.org/officeDocument/2006/relationships/tags" Target="../tags/tag97.xml"/><Relationship Id="rId17" Type="http://schemas.openxmlformats.org/officeDocument/2006/relationships/image" Target="../media/image8.emf"/><Relationship Id="rId16" Type="http://schemas.openxmlformats.org/officeDocument/2006/relationships/tags" Target="../tags/tag96.xml"/><Relationship Id="rId15" Type="http://schemas.openxmlformats.org/officeDocument/2006/relationships/image" Target="../media/image7.emf"/><Relationship Id="rId14" Type="http://schemas.openxmlformats.org/officeDocument/2006/relationships/tags" Target="../tags/tag95.xml"/><Relationship Id="rId13" Type="http://schemas.openxmlformats.org/officeDocument/2006/relationships/image" Target="../media/image6.emf"/><Relationship Id="rId12" Type="http://schemas.openxmlformats.org/officeDocument/2006/relationships/tags" Target="../tags/tag94.xml"/><Relationship Id="rId11" Type="http://schemas.openxmlformats.org/officeDocument/2006/relationships/image" Target="../media/image5.emf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34.xml"/><Relationship Id="rId7" Type="http://schemas.openxmlformats.org/officeDocument/2006/relationships/image" Target="../media/image16.png"/><Relationship Id="rId6" Type="http://schemas.openxmlformats.org/officeDocument/2006/relationships/tags" Target="../tags/tag33.xml"/><Relationship Id="rId5" Type="http://schemas.openxmlformats.org/officeDocument/2006/relationships/image" Target="../media/image9.emf"/><Relationship Id="rId4" Type="http://schemas.openxmlformats.org/officeDocument/2006/relationships/tags" Target="../tags/tag32.xml"/><Relationship Id="rId36" Type="http://schemas.openxmlformats.org/officeDocument/2006/relationships/tags" Target="../tags/tag52.xml"/><Relationship Id="rId35" Type="http://schemas.openxmlformats.org/officeDocument/2006/relationships/tags" Target="../tags/tag51.xml"/><Relationship Id="rId34" Type="http://schemas.openxmlformats.org/officeDocument/2006/relationships/tags" Target="../tags/tag50.xml"/><Relationship Id="rId33" Type="http://schemas.openxmlformats.org/officeDocument/2006/relationships/tags" Target="../tags/tag49.xml"/><Relationship Id="rId32" Type="http://schemas.openxmlformats.org/officeDocument/2006/relationships/tags" Target="../tags/tag48.xml"/><Relationship Id="rId31" Type="http://schemas.openxmlformats.org/officeDocument/2006/relationships/image" Target="../media/image19.emf"/><Relationship Id="rId30" Type="http://schemas.openxmlformats.org/officeDocument/2006/relationships/tags" Target="../tags/tag47.xml"/><Relationship Id="rId3" Type="http://schemas.openxmlformats.org/officeDocument/2006/relationships/image" Target="../media/image15.png"/><Relationship Id="rId29" Type="http://schemas.openxmlformats.org/officeDocument/2006/relationships/tags" Target="../tags/tag46.xml"/><Relationship Id="rId28" Type="http://schemas.openxmlformats.org/officeDocument/2006/relationships/tags" Target="../tags/tag45.xml"/><Relationship Id="rId27" Type="http://schemas.openxmlformats.org/officeDocument/2006/relationships/image" Target="../media/image10.emf"/><Relationship Id="rId26" Type="http://schemas.openxmlformats.org/officeDocument/2006/relationships/tags" Target="../tags/tag44.xml"/><Relationship Id="rId25" Type="http://schemas.openxmlformats.org/officeDocument/2006/relationships/tags" Target="../tags/tag43.xml"/><Relationship Id="rId24" Type="http://schemas.openxmlformats.org/officeDocument/2006/relationships/image" Target="../media/image13.emf"/><Relationship Id="rId23" Type="http://schemas.openxmlformats.org/officeDocument/2006/relationships/tags" Target="../tags/tag42.xml"/><Relationship Id="rId22" Type="http://schemas.openxmlformats.org/officeDocument/2006/relationships/tags" Target="../tags/tag41.xml"/><Relationship Id="rId21" Type="http://schemas.openxmlformats.org/officeDocument/2006/relationships/image" Target="../media/image8.emf"/><Relationship Id="rId20" Type="http://schemas.openxmlformats.org/officeDocument/2006/relationships/tags" Target="../tags/tag40.xml"/><Relationship Id="rId2" Type="http://schemas.openxmlformats.org/officeDocument/2006/relationships/tags" Target="../tags/tag31.xml"/><Relationship Id="rId19" Type="http://schemas.openxmlformats.org/officeDocument/2006/relationships/image" Target="../media/image7.emf"/><Relationship Id="rId18" Type="http://schemas.openxmlformats.org/officeDocument/2006/relationships/tags" Target="../tags/tag39.xml"/><Relationship Id="rId17" Type="http://schemas.openxmlformats.org/officeDocument/2006/relationships/image" Target="../media/image6.emf"/><Relationship Id="rId16" Type="http://schemas.openxmlformats.org/officeDocument/2006/relationships/tags" Target="../tags/tag38.xml"/><Relationship Id="rId15" Type="http://schemas.openxmlformats.org/officeDocument/2006/relationships/image" Target="../media/image5.emf"/><Relationship Id="rId14" Type="http://schemas.openxmlformats.org/officeDocument/2006/relationships/tags" Target="../tags/tag37.xml"/><Relationship Id="rId13" Type="http://schemas.openxmlformats.org/officeDocument/2006/relationships/image" Target="../media/image4.emf"/><Relationship Id="rId12" Type="http://schemas.openxmlformats.org/officeDocument/2006/relationships/tags" Target="../tags/tag36.xml"/><Relationship Id="rId11" Type="http://schemas.openxmlformats.org/officeDocument/2006/relationships/image" Target="../media/image18.png"/><Relationship Id="rId10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黑色, 服装&#10;&#10;已生成高可信度的说明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7394423" y="4423351"/>
            <a:ext cx="1199083" cy="16487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screen"/>
          <a:stretch>
            <a:fillRect/>
          </a:stretch>
        </p:blipFill>
        <p:spPr>
          <a:xfrm>
            <a:off x="1563663" y="4688388"/>
            <a:ext cx="1279701" cy="14656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screen"/>
          <a:stretch>
            <a:fillRect/>
          </a:stretch>
        </p:blipFill>
        <p:spPr>
          <a:xfrm>
            <a:off x="6648891" y="408359"/>
            <a:ext cx="1471986" cy="146098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2303" y="952367"/>
            <a:ext cx="1589878" cy="1566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921750" y="2385695"/>
            <a:ext cx="940435" cy="9582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070234" y="2307750"/>
            <a:ext cx="1023188" cy="9471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507509" y="2086512"/>
            <a:ext cx="860625" cy="81316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011909" y="278829"/>
            <a:ext cx="1357875" cy="11862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12294" y="5585783"/>
            <a:ext cx="4513500" cy="6027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4153687" y="5828600"/>
            <a:ext cx="4456125" cy="516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9"/>
          <a:stretch>
            <a:fillRect/>
          </a:stretch>
        </p:blipFill>
        <p:spPr>
          <a:xfrm flipH="1">
            <a:off x="8669020" y="5828665"/>
            <a:ext cx="3381375" cy="49085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461244" y="6330214"/>
            <a:ext cx="3133172" cy="3632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107883" y="6406402"/>
            <a:ext cx="3133172" cy="363230"/>
          </a:xfrm>
          <a:prstGeom prst="rect">
            <a:avLst/>
          </a:prstGeom>
        </p:spPr>
      </p:pic>
      <p:pic>
        <p:nvPicPr>
          <p:cNvPr id="23" name="图片 22" descr="图片包含 照片&#10;&#10;已生成极高可信度的说明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 cstate="screen"/>
          <a:stretch>
            <a:fillRect/>
          </a:stretch>
        </p:blipFill>
        <p:spPr>
          <a:xfrm>
            <a:off x="4758792" y="3811268"/>
            <a:ext cx="2213985" cy="304673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39035" y="1114425"/>
            <a:ext cx="6229985" cy="298894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11"/>
          <a:stretch>
            <a:fillRect/>
          </a:stretch>
        </p:blipFill>
        <p:spPr>
          <a:xfrm rot="3150709">
            <a:off x="9768122" y="3435320"/>
            <a:ext cx="1924096" cy="196058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839390" y="4838066"/>
            <a:ext cx="1023188" cy="9471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586917" y="3987491"/>
            <a:ext cx="1023188" cy="9471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17" cstate="screen"/>
          <a:stretch>
            <a:fillRect/>
          </a:stretch>
        </p:blipFill>
        <p:spPr>
          <a:xfrm>
            <a:off x="685992" y="4624067"/>
            <a:ext cx="843183" cy="73662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 cstate="screen"/>
          <a:stretch>
            <a:fillRect/>
          </a:stretch>
        </p:blipFill>
        <p:spPr>
          <a:xfrm>
            <a:off x="8939607" y="514945"/>
            <a:ext cx="2120415" cy="102940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 cstate="screen"/>
          <a:stretch>
            <a:fillRect/>
          </a:stretch>
        </p:blipFill>
        <p:spPr>
          <a:xfrm>
            <a:off x="3596238" y="335381"/>
            <a:ext cx="797065" cy="93331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8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9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0"/>
            </p:custDataLst>
          </p:nvPr>
        </p:nvSpPr>
        <p:spPr>
          <a:xfrm>
            <a:off x="2718814" y="1714881"/>
            <a:ext cx="5669280" cy="1087992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4800" spc="6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黑色, 服装&#10;&#10;已生成高可信度的说明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7394423" y="4423351"/>
            <a:ext cx="1199083" cy="16487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screen"/>
          <a:stretch>
            <a:fillRect/>
          </a:stretch>
        </p:blipFill>
        <p:spPr>
          <a:xfrm>
            <a:off x="1563663" y="4688388"/>
            <a:ext cx="1279701" cy="14656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screen"/>
          <a:stretch>
            <a:fillRect/>
          </a:stretch>
        </p:blipFill>
        <p:spPr>
          <a:xfrm>
            <a:off x="6648891" y="408359"/>
            <a:ext cx="1471986" cy="14609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2303" y="952367"/>
            <a:ext cx="1589878" cy="1566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977353" y="1930548"/>
            <a:ext cx="1549125" cy="1578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070234" y="2307750"/>
            <a:ext cx="1023188" cy="947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507509" y="2086512"/>
            <a:ext cx="860625" cy="81316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011909" y="278829"/>
            <a:ext cx="1357875" cy="118626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12294" y="5585783"/>
            <a:ext cx="4513500" cy="6027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4153687" y="5828600"/>
            <a:ext cx="4456125" cy="516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9"/>
          <a:stretch>
            <a:fillRect/>
          </a:stretch>
        </p:blipFill>
        <p:spPr>
          <a:xfrm flipH="1">
            <a:off x="8669020" y="5828665"/>
            <a:ext cx="3343910" cy="4908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461244" y="6330214"/>
            <a:ext cx="3133172" cy="36323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107883" y="6406402"/>
            <a:ext cx="3133172" cy="363230"/>
          </a:xfrm>
          <a:prstGeom prst="rect">
            <a:avLst/>
          </a:prstGeom>
        </p:spPr>
      </p:pic>
      <p:pic>
        <p:nvPicPr>
          <p:cNvPr id="19" name="图片 18" descr="图片包含 照片&#10;&#10;已生成极高可信度的说明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 cstate="screen"/>
          <a:stretch>
            <a:fillRect/>
          </a:stretch>
        </p:blipFill>
        <p:spPr>
          <a:xfrm>
            <a:off x="4758792" y="3922825"/>
            <a:ext cx="2213985" cy="304673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79512" y="1100945"/>
            <a:ext cx="4542247" cy="298898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11"/>
          <a:stretch>
            <a:fillRect/>
          </a:stretch>
        </p:blipFill>
        <p:spPr>
          <a:xfrm rot="3150709">
            <a:off x="9768122" y="3435320"/>
            <a:ext cx="1924096" cy="196058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839390" y="4838066"/>
            <a:ext cx="1023188" cy="9471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586917" y="3987491"/>
            <a:ext cx="1023188" cy="9471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17" cstate="screen"/>
          <a:stretch>
            <a:fillRect/>
          </a:stretch>
        </p:blipFill>
        <p:spPr>
          <a:xfrm>
            <a:off x="685992" y="4624067"/>
            <a:ext cx="843183" cy="73662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 cstate="screen"/>
          <a:stretch>
            <a:fillRect/>
          </a:stretch>
        </p:blipFill>
        <p:spPr>
          <a:xfrm>
            <a:off x="8939607" y="514945"/>
            <a:ext cx="2120415" cy="102940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 cstate="screen"/>
          <a:stretch>
            <a:fillRect/>
          </a:stretch>
        </p:blipFill>
        <p:spPr>
          <a:xfrm>
            <a:off x="3596238" y="335381"/>
            <a:ext cx="797065" cy="9333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7"/>
            </p:custDataLst>
          </p:nvPr>
        </p:nvSpPr>
        <p:spPr>
          <a:xfrm rot="21240000">
            <a:off x="3728391" y="1628617"/>
            <a:ext cx="3883580" cy="101772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9083636" y="2958975"/>
            <a:ext cx="1197583" cy="182325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8627745" y="4551045"/>
            <a:ext cx="3448685" cy="490855"/>
          </a:xfrm>
          <a:prstGeom prst="rect">
            <a:avLst/>
          </a:prstGeom>
        </p:spPr>
      </p:pic>
      <p:pic>
        <p:nvPicPr>
          <p:cNvPr id="7" name="图片 6" descr="图片包含 黑色, 服装&#10;&#10;已生成高可信度的说明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screen"/>
          <a:stretch>
            <a:fillRect/>
          </a:stretch>
        </p:blipFill>
        <p:spPr>
          <a:xfrm>
            <a:off x="4521027" y="3600413"/>
            <a:ext cx="950676" cy="1307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screen"/>
          <a:stretch>
            <a:fillRect/>
          </a:stretch>
        </p:blipFill>
        <p:spPr>
          <a:xfrm>
            <a:off x="6759919" y="3748059"/>
            <a:ext cx="987772" cy="1131323"/>
          </a:xfrm>
          <a:prstGeom prst="rect">
            <a:avLst/>
          </a:prstGeom>
        </p:spPr>
      </p:pic>
      <p:pic>
        <p:nvPicPr>
          <p:cNvPr id="10" name="图片 9" descr="图片包含 室内&#10;&#10;已生成高可信度的说明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64090" y="2212637"/>
            <a:ext cx="2059338" cy="258864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904691" y="862583"/>
            <a:ext cx="1589878" cy="1566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304694" y="1550906"/>
            <a:ext cx="1557884" cy="15874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627752" y="1858125"/>
            <a:ext cx="1023188" cy="9471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507509" y="2086512"/>
            <a:ext cx="860625" cy="8131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509340" y="459366"/>
            <a:ext cx="1357875" cy="118626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344946" y="3624138"/>
            <a:ext cx="1023188" cy="9471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 cstate="screen"/>
          <a:stretch>
            <a:fillRect/>
          </a:stretch>
        </p:blipFill>
        <p:spPr>
          <a:xfrm>
            <a:off x="9862578" y="251329"/>
            <a:ext cx="2120415" cy="102940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2294" y="4480883"/>
            <a:ext cx="4513500" cy="6027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4171670" y="4531109"/>
            <a:ext cx="4456125" cy="5166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1461244" y="5225314"/>
            <a:ext cx="3133172" cy="3632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107883" y="5301502"/>
            <a:ext cx="3133172" cy="3632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>
            <a:duotone>
              <a:schemeClr val="accent5">
                <a:shade val="45000"/>
                <a:satMod val="135000"/>
              </a:schemeClr>
              <a:prstClr val="white"/>
            </a:duotone>
            <a:lum bright="-20000"/>
          </a:blip>
          <a:stretch>
            <a:fillRect/>
          </a:stretch>
        </p:blipFill>
        <p:spPr>
          <a:xfrm>
            <a:off x="1465805" y="862330"/>
            <a:ext cx="1610995" cy="12147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2"/>
            </p:custDataLst>
          </p:nvPr>
        </p:nvSpPr>
        <p:spPr>
          <a:xfrm>
            <a:off x="1483592" y="968309"/>
            <a:ext cx="1575421" cy="624845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24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3"/>
            </p:custDataLst>
          </p:nvPr>
        </p:nvSpPr>
        <p:spPr>
          <a:xfrm>
            <a:off x="3743008" y="5690643"/>
            <a:ext cx="4705985" cy="938122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20000"/>
              </a:lnSpc>
              <a:buNone/>
              <a:defRPr kumimoji="0" lang="zh-CN" altLang="en-US" sz="1400" b="0" i="0" u="none" strike="noStrike" kern="1200" cap="none" spc="150" normalizeH="0" baseline="0" noProof="1">
                <a:solidFill>
                  <a:schemeClr val="bg1">
                    <a:lumMod val="5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19.xml"/><Relationship Id="rId18" Type="http://schemas.openxmlformats.org/officeDocument/2006/relationships/tags" Target="../tags/tag118.xml"/><Relationship Id="rId17" Type="http://schemas.openxmlformats.org/officeDocument/2006/relationships/tags" Target="../tags/tag117.xml"/><Relationship Id="rId16" Type="http://schemas.openxmlformats.org/officeDocument/2006/relationships/tags" Target="../tags/tag116.xml"/><Relationship Id="rId15" Type="http://schemas.openxmlformats.org/officeDocument/2006/relationships/tags" Target="../tags/tag115.xml"/><Relationship Id="rId14" Type="http://schemas.openxmlformats.org/officeDocument/2006/relationships/tags" Target="../tags/tag114.xml"/><Relationship Id="rId13" Type="http://schemas.openxmlformats.org/officeDocument/2006/relationships/image" Target="../media/image20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0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jpeg"/><Relationship Id="rId1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tags" Target="../tags/tag149.xml"/><Relationship Id="rId7" Type="http://schemas.openxmlformats.org/officeDocument/2006/relationships/image" Target="../media/image5.emf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image" Target="../media/image11.png"/><Relationship Id="rId3" Type="http://schemas.openxmlformats.org/officeDocument/2006/relationships/tags" Target="../tags/tag146.xml"/><Relationship Id="rId28" Type="http://schemas.openxmlformats.org/officeDocument/2006/relationships/notesSlide" Target="../notesSlides/notesSlide2.xml"/><Relationship Id="rId27" Type="http://schemas.openxmlformats.org/officeDocument/2006/relationships/slideLayout" Target="../slideLayouts/slideLayout7.xml"/><Relationship Id="rId26" Type="http://schemas.openxmlformats.org/officeDocument/2006/relationships/tags" Target="../tags/tag160.xml"/><Relationship Id="rId25" Type="http://schemas.openxmlformats.org/officeDocument/2006/relationships/image" Target="../media/image70.png"/><Relationship Id="rId24" Type="http://schemas.openxmlformats.org/officeDocument/2006/relationships/tags" Target="../tags/tag159.xml"/><Relationship Id="rId23" Type="http://schemas.openxmlformats.org/officeDocument/2006/relationships/tags" Target="../tags/tag158.xml"/><Relationship Id="rId22" Type="http://schemas.openxmlformats.org/officeDocument/2006/relationships/image" Target="../media/image69.emf"/><Relationship Id="rId21" Type="http://schemas.openxmlformats.org/officeDocument/2006/relationships/tags" Target="../tags/tag157.xml"/><Relationship Id="rId20" Type="http://schemas.openxmlformats.org/officeDocument/2006/relationships/image" Target="../media/image68.emf"/><Relationship Id="rId2" Type="http://schemas.openxmlformats.org/officeDocument/2006/relationships/image" Target="../media/image67.emf"/><Relationship Id="rId19" Type="http://schemas.openxmlformats.org/officeDocument/2006/relationships/tags" Target="../tags/tag156.xml"/><Relationship Id="rId18" Type="http://schemas.openxmlformats.org/officeDocument/2006/relationships/image" Target="../media/image31.emf"/><Relationship Id="rId17" Type="http://schemas.openxmlformats.org/officeDocument/2006/relationships/tags" Target="../tags/tag155.xml"/><Relationship Id="rId16" Type="http://schemas.openxmlformats.org/officeDocument/2006/relationships/image" Target="../media/image13.emf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image" Target="../media/image10.emf"/><Relationship Id="rId10" Type="http://schemas.openxmlformats.org/officeDocument/2006/relationships/tags" Target="../tags/tag150.xml"/><Relationship Id="rId1" Type="http://schemas.openxmlformats.org/officeDocument/2006/relationships/tags" Target="../tags/tag145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tags" Target="../tags/tag165.xml"/><Relationship Id="rId7" Type="http://schemas.openxmlformats.org/officeDocument/2006/relationships/image" Target="../media/image68.emf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image" Target="../media/image25.emf"/><Relationship Id="rId3" Type="http://schemas.openxmlformats.org/officeDocument/2006/relationships/tags" Target="../tags/tag162.xml"/><Relationship Id="rId2" Type="http://schemas.openxmlformats.org/officeDocument/2006/relationships/image" Target="../media/image67.emf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171.xml"/><Relationship Id="rId17" Type="http://schemas.openxmlformats.org/officeDocument/2006/relationships/image" Target="../media/image13.emf"/><Relationship Id="rId16" Type="http://schemas.openxmlformats.org/officeDocument/2006/relationships/tags" Target="../tags/tag170.xml"/><Relationship Id="rId15" Type="http://schemas.openxmlformats.org/officeDocument/2006/relationships/image" Target="../media/image31.emf"/><Relationship Id="rId14" Type="http://schemas.openxmlformats.org/officeDocument/2006/relationships/tags" Target="../tags/tag169.xml"/><Relationship Id="rId13" Type="http://schemas.openxmlformats.org/officeDocument/2006/relationships/tags" Target="../tags/tag168.xml"/><Relationship Id="rId12" Type="http://schemas.openxmlformats.org/officeDocument/2006/relationships/image" Target="../media/image10.emf"/><Relationship Id="rId11" Type="http://schemas.openxmlformats.org/officeDocument/2006/relationships/tags" Target="../tags/tag167.xml"/><Relationship Id="rId10" Type="http://schemas.openxmlformats.org/officeDocument/2006/relationships/tags" Target="../tags/tag166.xml"/><Relationship Id="rId1" Type="http://schemas.openxmlformats.org/officeDocument/2006/relationships/tags" Target="../tags/tag161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72.xml"/><Relationship Id="rId1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image" Target="../media/image15.png"/><Relationship Id="rId7" Type="http://schemas.openxmlformats.org/officeDocument/2006/relationships/tags" Target="../tags/tag124.xml"/><Relationship Id="rId6" Type="http://schemas.openxmlformats.org/officeDocument/2006/relationships/image" Target="../media/image18.png"/><Relationship Id="rId5" Type="http://schemas.openxmlformats.org/officeDocument/2006/relationships/tags" Target="../tags/tag123.xml"/><Relationship Id="rId4" Type="http://schemas.openxmlformats.org/officeDocument/2006/relationships/image" Target="../media/image2.png"/><Relationship Id="rId33" Type="http://schemas.openxmlformats.org/officeDocument/2006/relationships/notesSlide" Target="../notesSlides/notesSlide1.xml"/><Relationship Id="rId32" Type="http://schemas.openxmlformats.org/officeDocument/2006/relationships/slideLayout" Target="../slideLayouts/slideLayout7.xml"/><Relationship Id="rId31" Type="http://schemas.openxmlformats.org/officeDocument/2006/relationships/tags" Target="../tags/tag138.xml"/><Relationship Id="rId30" Type="http://schemas.openxmlformats.org/officeDocument/2006/relationships/image" Target="../media/image28.png"/><Relationship Id="rId3" Type="http://schemas.openxmlformats.org/officeDocument/2006/relationships/tags" Target="../tags/tag122.xml"/><Relationship Id="rId29" Type="http://schemas.openxmlformats.org/officeDocument/2006/relationships/image" Target="../media/image27.png"/><Relationship Id="rId28" Type="http://schemas.openxmlformats.org/officeDocument/2006/relationships/image" Target="../media/image26.png"/><Relationship Id="rId27" Type="http://schemas.openxmlformats.org/officeDocument/2006/relationships/tags" Target="../tags/tag137.xml"/><Relationship Id="rId26" Type="http://schemas.openxmlformats.org/officeDocument/2006/relationships/image" Target="../media/image25.emf"/><Relationship Id="rId25" Type="http://schemas.openxmlformats.org/officeDocument/2006/relationships/tags" Target="../tags/tag136.xml"/><Relationship Id="rId24" Type="http://schemas.openxmlformats.org/officeDocument/2006/relationships/tags" Target="../tags/tag135.xml"/><Relationship Id="rId23" Type="http://schemas.openxmlformats.org/officeDocument/2006/relationships/image" Target="../media/image24.emf"/><Relationship Id="rId22" Type="http://schemas.openxmlformats.org/officeDocument/2006/relationships/tags" Target="../tags/tag134.xml"/><Relationship Id="rId21" Type="http://schemas.openxmlformats.org/officeDocument/2006/relationships/tags" Target="../tags/tag133.xml"/><Relationship Id="rId20" Type="http://schemas.openxmlformats.org/officeDocument/2006/relationships/image" Target="../media/image23.emf"/><Relationship Id="rId2" Type="http://schemas.openxmlformats.org/officeDocument/2006/relationships/image" Target="../media/image1.png"/><Relationship Id="rId19" Type="http://schemas.openxmlformats.org/officeDocument/2006/relationships/tags" Target="../tags/tag132.xml"/><Relationship Id="rId18" Type="http://schemas.openxmlformats.org/officeDocument/2006/relationships/image" Target="../media/image19.emf"/><Relationship Id="rId17" Type="http://schemas.openxmlformats.org/officeDocument/2006/relationships/tags" Target="../tags/tag131.xml"/><Relationship Id="rId16" Type="http://schemas.openxmlformats.org/officeDocument/2006/relationships/tags" Target="../tags/tag130.xml"/><Relationship Id="rId15" Type="http://schemas.openxmlformats.org/officeDocument/2006/relationships/tags" Target="../tags/tag129.xml"/><Relationship Id="rId14" Type="http://schemas.openxmlformats.org/officeDocument/2006/relationships/tags" Target="../tags/tag128.xml"/><Relationship Id="rId13" Type="http://schemas.openxmlformats.org/officeDocument/2006/relationships/tags" Target="../tags/tag127.xml"/><Relationship Id="rId12" Type="http://schemas.openxmlformats.org/officeDocument/2006/relationships/image" Target="../media/image10.emf"/><Relationship Id="rId11" Type="http://schemas.openxmlformats.org/officeDocument/2006/relationships/tags" Target="../tags/tag126.xml"/><Relationship Id="rId10" Type="http://schemas.openxmlformats.org/officeDocument/2006/relationships/image" Target="../media/image9.emf"/><Relationship Id="rId1" Type="http://schemas.openxmlformats.org/officeDocument/2006/relationships/tags" Target="../tags/tag12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emf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image" Target="../media/image10.emf"/><Relationship Id="rId5" Type="http://schemas.openxmlformats.org/officeDocument/2006/relationships/tags" Target="../tags/tag140.xml"/><Relationship Id="rId4" Type="http://schemas.openxmlformats.org/officeDocument/2006/relationships/image" Target="../media/image9.emf"/><Relationship Id="rId3" Type="http://schemas.openxmlformats.org/officeDocument/2006/relationships/tags" Target="../tags/tag139.xml"/><Relationship Id="rId2" Type="http://schemas.openxmlformats.org/officeDocument/2006/relationships/image" Target="../media/image30.png"/><Relationship Id="rId12" Type="http://schemas.openxmlformats.org/officeDocument/2006/relationships/slideLayout" Target="../slideLayouts/slideLayout6.xml"/><Relationship Id="rId11" Type="http://schemas.openxmlformats.org/officeDocument/2006/relationships/image" Target="../media/image31.emf"/><Relationship Id="rId10" Type="http://schemas.openxmlformats.org/officeDocument/2006/relationships/tags" Target="../tags/tag143.xml"/><Relationship Id="rId1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tags" Target="../tags/tag144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1.sv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png"/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6.jpeg"/><Relationship Id="rId4" Type="http://schemas.openxmlformats.org/officeDocument/2006/relationships/image" Target="../media/image33.png"/><Relationship Id="rId3" Type="http://schemas.openxmlformats.org/officeDocument/2006/relationships/image" Target="../media/image2.sv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47.png"/><Relationship Id="rId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904220" y="6363970"/>
            <a:ext cx="1132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加油</a:t>
            </a:r>
            <a:endParaRPr lang="zh-CN" altLang="en-US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1793" y="1196132"/>
            <a:ext cx="3237257" cy="18533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344" y="980943"/>
            <a:ext cx="3401863" cy="3048264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近代化的早期探索与民族危机的加剧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416872"/>
            <a:ext cx="5822815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考点二：甲午中日战争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1894-1895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91" y="436843"/>
            <a:ext cx="542005" cy="542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621" y="416872"/>
            <a:ext cx="542005" cy="5420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998819"/>
            <a:ext cx="7562850" cy="4784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影响：           中国的半殖民地化程度。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（二）帝国主义掀起瓜分中国的狂潮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契机：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表现：列强在中国掀起了                                    的瓜分中国狂潮。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门户开放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”政策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）提出者：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）内容：美国承认各国在中国的“势力范围”和既得特权，同时要求在各国租借地和“势力范围”内享有均等贸易机会。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）评价：反映出美国与其他帝国主义国家在侵华政策上的矛盾。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7" name="任意多边形: 形状 6"/>
          <p:cNvSpPr/>
          <p:nvPr/>
        </p:nvSpPr>
        <p:spPr>
          <a:xfrm flipV="1">
            <a:off x="1082891" y="1518149"/>
            <a:ext cx="1360966" cy="4944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 flipV="1">
            <a:off x="1196830" y="2489903"/>
            <a:ext cx="5416844" cy="4944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3360443" y="2928361"/>
            <a:ext cx="4540544" cy="8060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 flipV="1">
            <a:off x="1437107" y="4311813"/>
            <a:ext cx="1006750" cy="4944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62752" y="1134071"/>
            <a:ext cx="16012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大大加深了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42559" y="2135408"/>
            <a:ext cx="44357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三国干涉还辽（沙俄、法国和德国）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08056" y="2608851"/>
            <a:ext cx="4813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抢夺利权、强租海港、划分“势力范围”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37107" y="3961147"/>
            <a:ext cx="1006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美国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75" y="574490"/>
            <a:ext cx="4231820" cy="6271328"/>
          </a:xfrm>
          <a:prstGeom prst="rect">
            <a:avLst/>
          </a:prstGeom>
        </p:spPr>
      </p:pic>
      <p:sp>
        <p:nvSpPr>
          <p:cNvPr id="17" name="文本框 26"/>
          <p:cNvSpPr txBox="1"/>
          <p:nvPr/>
        </p:nvSpPr>
        <p:spPr>
          <a:xfrm>
            <a:off x="9234166" y="1958181"/>
            <a:ext cx="1152525" cy="522288"/>
          </a:xfrm>
          <a:prstGeom prst="rect">
            <a:avLst/>
          </a:prstGeom>
          <a:solidFill>
            <a:schemeClr val="accent1">
              <a:alpha val="92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俄国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8" name="文本框 27"/>
          <p:cNvSpPr txBox="1"/>
          <p:nvPr/>
        </p:nvSpPr>
        <p:spPr>
          <a:xfrm>
            <a:off x="10601003" y="2547762"/>
            <a:ext cx="1152525" cy="522288"/>
          </a:xfrm>
          <a:prstGeom prst="rect">
            <a:avLst/>
          </a:prstGeom>
          <a:solidFill>
            <a:schemeClr val="accent1">
              <a:alpha val="92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日本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9" name="文本框 28"/>
          <p:cNvSpPr txBox="1"/>
          <p:nvPr/>
        </p:nvSpPr>
        <p:spPr>
          <a:xfrm>
            <a:off x="10410503" y="4480718"/>
            <a:ext cx="1152525" cy="523875"/>
          </a:xfrm>
          <a:prstGeom prst="rect">
            <a:avLst/>
          </a:prstGeom>
          <a:solidFill>
            <a:schemeClr val="accent1">
              <a:alpha val="92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美国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20" name="文本框 29"/>
          <p:cNvSpPr txBox="1"/>
          <p:nvPr/>
        </p:nvSpPr>
        <p:spPr>
          <a:xfrm>
            <a:off x="8672191" y="5004593"/>
            <a:ext cx="1150938" cy="523875"/>
          </a:xfrm>
          <a:prstGeom prst="rect">
            <a:avLst/>
          </a:prstGeom>
          <a:solidFill>
            <a:schemeClr val="accent1">
              <a:alpha val="92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法国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21" name="文本框 30"/>
          <p:cNvSpPr txBox="1"/>
          <p:nvPr/>
        </p:nvSpPr>
        <p:spPr>
          <a:xfrm>
            <a:off x="9154791" y="3958431"/>
            <a:ext cx="1152525" cy="522288"/>
          </a:xfrm>
          <a:prstGeom prst="rect">
            <a:avLst/>
          </a:prstGeom>
          <a:solidFill>
            <a:schemeClr val="accent1">
              <a:alpha val="92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英国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22" name="文本框 31"/>
          <p:cNvSpPr txBox="1"/>
          <p:nvPr/>
        </p:nvSpPr>
        <p:spPr>
          <a:xfrm>
            <a:off x="10024741" y="3167856"/>
            <a:ext cx="1152525" cy="522288"/>
          </a:xfrm>
          <a:prstGeom prst="rect">
            <a:avLst/>
          </a:prstGeom>
          <a:solidFill>
            <a:schemeClr val="accent1">
              <a:alpha val="92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德国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953375" y="5842337"/>
            <a:ext cx="4231819" cy="10156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67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997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64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3995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7462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9290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459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9265" algn="l" defTabSz="106997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699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时局图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展现了列强掀起瓜分中国的局面，间接表明了清政府的腐朽无能。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37107" y="6102685"/>
            <a:ext cx="4812538" cy="498504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《</a:t>
            </a:r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时局图</a:t>
            </a:r>
            <a:r>
              <a:rPr lang="en-US" altLang="zh-CN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》</a:t>
            </a:r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反映了清末处于什么局面？</a:t>
            </a:r>
            <a:endParaRPr lang="zh-CN" altLang="en-US" sz="20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99"/>
                            </p:stCondLst>
                            <p:childTnLst>
                              <p:par>
                                <p:cTn id="7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99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299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799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299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99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299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近代化的早期探索与民族危机的加剧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416872"/>
            <a:ext cx="5822815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考点三：戊戌变法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1898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年，政治制度）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91" y="436843"/>
            <a:ext cx="542005" cy="542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621" y="416872"/>
            <a:ext cx="542005" cy="5420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026" y="998819"/>
            <a:ext cx="12185194" cy="5986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（一）背景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世纪末，中国民族资本主义有了初步发展，民族资产阶级登上历史舞台；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马关条约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的签订加深了民族危机。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（二）领导人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（三）经过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1. 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序幕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——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）时间：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）经过：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康有为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、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梁启超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以及各省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1300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多名在北京参加会试的举人，上书光绪帝。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）内容：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）结果：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7" name="任意多边形: 形状 6"/>
          <p:cNvSpPr/>
          <p:nvPr/>
        </p:nvSpPr>
        <p:spPr>
          <a:xfrm flipV="1">
            <a:off x="158966" y="3429000"/>
            <a:ext cx="879259" cy="4944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 flipV="1">
            <a:off x="1189165" y="3425147"/>
            <a:ext cx="879259" cy="4944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2219364" y="3396572"/>
            <a:ext cx="879259" cy="4944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 flipV="1">
            <a:off x="3249563" y="3371850"/>
            <a:ext cx="879259" cy="4944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 flipV="1">
            <a:off x="1511516" y="4591050"/>
            <a:ext cx="879259" cy="4944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 flipV="1">
            <a:off x="1511516" y="5029200"/>
            <a:ext cx="879259" cy="4944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flipV="1">
            <a:off x="1511516" y="5859181"/>
            <a:ext cx="2241334" cy="91182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flipV="1">
            <a:off x="1511515" y="6391684"/>
            <a:ext cx="879259" cy="4944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2445" y="3053612"/>
            <a:ext cx="10867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康有为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92403" y="3053612"/>
            <a:ext cx="10727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梁启超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132882" y="3018856"/>
            <a:ext cx="1181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谭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嗣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同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6217" y="3015446"/>
            <a:ext cx="715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严复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960" y="3470787"/>
            <a:ext cx="1108037" cy="1428811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972" y="3470787"/>
            <a:ext cx="1108037" cy="1428811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rcRect t="10265"/>
          <a:stretch>
            <a:fillRect/>
          </a:stretch>
        </p:blipFill>
        <p:spPr>
          <a:xfrm>
            <a:off x="5449947" y="3512799"/>
            <a:ext cx="1108037" cy="1428810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2984" y="3470786"/>
            <a:ext cx="1108037" cy="1428811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24" name="矩形 23"/>
          <p:cNvSpPr/>
          <p:nvPr/>
        </p:nvSpPr>
        <p:spPr>
          <a:xfrm>
            <a:off x="6261405" y="3858502"/>
            <a:ext cx="296579" cy="73740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康有为</a:t>
            </a:r>
            <a:endParaRPr lang="zh-CN" altLang="en-US" sz="16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727159" y="3834991"/>
            <a:ext cx="343000" cy="71835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梁启超</a:t>
            </a:r>
            <a:endParaRPr lang="zh-CN" altLang="en-US" sz="16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10107" y="3815941"/>
            <a:ext cx="311716" cy="73740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谭嗣同</a:t>
            </a:r>
            <a:endParaRPr lang="zh-CN" altLang="en-US" sz="16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466428" y="3839452"/>
            <a:ext cx="296579" cy="73740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严复</a:t>
            </a:r>
            <a:endParaRPr lang="zh-CN" altLang="en-US" sz="16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8" name="对话气泡: 椭圆形 27"/>
          <p:cNvSpPr/>
          <p:nvPr/>
        </p:nvSpPr>
        <p:spPr>
          <a:xfrm>
            <a:off x="9814305" y="2296721"/>
            <a:ext cx="2325007" cy="1118835"/>
          </a:xfrm>
          <a:prstGeom prst="wedgeEllipseCallout">
            <a:avLst>
              <a:gd name="adj1" fmla="val -51483"/>
              <a:gd name="adj2" fmla="val 435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我们都是</a:t>
            </a:r>
            <a:r>
              <a:rPr lang="zh-CN" altLang="en-US" sz="2000" dirty="0">
                <a:solidFill>
                  <a:srgbClr val="C00000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资产阶级维新派</a:t>
            </a:r>
            <a:r>
              <a:rPr lang="zh-CN" altLang="en-US" dirty="0">
                <a:solidFill>
                  <a:schemeClr val="tx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！</a:t>
            </a:r>
            <a:endParaRPr lang="zh-CN" altLang="en-US" dirty="0">
              <a:solidFill>
                <a:schemeClr val="tx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333012" y="4215662"/>
            <a:ext cx="129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公车上书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414752" y="4678534"/>
            <a:ext cx="10727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1895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441794" y="5508515"/>
            <a:ext cx="23967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拒和、迁都、变法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60603" y="6022647"/>
            <a:ext cx="879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失败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73290" y="2359666"/>
            <a:ext cx="1311560" cy="131156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4038503" y="2868966"/>
            <a:ext cx="8717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嗣</a:t>
            </a:r>
            <a:endParaRPr lang="zh-CN" altLang="en-US" sz="3200" b="1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744" y="2502755"/>
            <a:ext cx="542005" cy="54200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74" y="2482784"/>
            <a:ext cx="542005" cy="54200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97" y="3639974"/>
            <a:ext cx="542005" cy="54200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27" y="3620003"/>
            <a:ext cx="542005" cy="542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500"/>
                            </p:stCondLst>
                            <p:childTnLst>
                              <p:par>
                                <p:cTn id="1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9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近代化的早期探索与民族危机的加剧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416872"/>
            <a:ext cx="5822815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考点三：戊戌变法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1898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年，政治制度）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91" y="436843"/>
            <a:ext cx="542005" cy="542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621" y="416872"/>
            <a:ext cx="542005" cy="5420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06" y="1111277"/>
            <a:ext cx="12178388" cy="3936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发展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——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）组织学会：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）创办报刊：影响最大的两份报纸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——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）两本书：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   -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梁启超、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 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进化论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思想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严复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高潮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——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）时间：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）开始标志：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光绪帝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颁布            诏书，宣布实行变法。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）主要内容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graphicFrame>
        <p:nvGraphicFramePr>
          <p:cNvPr id="7" name="表格 7"/>
          <p:cNvGraphicFramePr>
            <a:graphicFrameLocks noGrp="1"/>
          </p:cNvGraphicFramePr>
          <p:nvPr/>
        </p:nvGraphicFramePr>
        <p:xfrm>
          <a:off x="1752600" y="4361062"/>
          <a:ext cx="10432594" cy="2496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793"/>
                <a:gridCol w="5746270"/>
                <a:gridCol w="3477531"/>
              </a:tblGrid>
              <a:tr h="42392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领域</a:t>
                      </a:r>
                      <a:endParaRPr lang="zh-CN" altLang="en-US" b="0" dirty="0"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内容</a:t>
                      </a:r>
                      <a:endParaRPr lang="zh-CN" altLang="en-US" b="0" dirty="0"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意义</a:t>
                      </a:r>
                      <a:endParaRPr lang="zh-CN" altLang="en-US" b="0" dirty="0"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4239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accent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政治</a:t>
                      </a:r>
                      <a:endParaRPr lang="zh-CN" altLang="en-US" sz="2000" dirty="0">
                        <a:solidFill>
                          <a:schemeClr val="accent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裁撤冗官冗员，允许官民          。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打击了封建官僚制度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432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accent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经济</a:t>
                      </a:r>
                      <a:endParaRPr lang="zh-CN" altLang="en-US" sz="2000" dirty="0">
                        <a:solidFill>
                          <a:schemeClr val="accent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鼓励私人              ，发展农、工、商业；改革财政，编制国家预算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有利于          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819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accent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文化教育</a:t>
                      </a:r>
                      <a:endParaRPr lang="zh-CN" altLang="en-US" sz="2000" dirty="0">
                        <a:solidFill>
                          <a:schemeClr val="accent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废除     ，改试策论，开办        （</a:t>
                      </a:r>
                      <a:r>
                        <a:rPr lang="zh-CN" altLang="en-US" sz="1800" dirty="0">
                          <a:solidFill>
                            <a:srgbClr val="C00000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京师大学堂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）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有利于资产阶级参与政权、传播资产阶级思想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39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accent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军事</a:t>
                      </a:r>
                      <a:endParaRPr lang="zh-CN" altLang="en-US" sz="2000" dirty="0">
                        <a:solidFill>
                          <a:schemeClr val="accent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裁减绿营，训练         。        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有利于军事强大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8" name="图片 7" descr="未命名的设计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80974" y="4726565"/>
            <a:ext cx="1725295" cy="2440940"/>
          </a:xfrm>
          <a:prstGeom prst="rect">
            <a:avLst/>
          </a:prstGeom>
        </p:spPr>
      </p:pic>
      <p:sp>
        <p:nvSpPr>
          <p:cNvPr id="9" name="任意多边形: 形状 8"/>
          <p:cNvSpPr/>
          <p:nvPr/>
        </p:nvSpPr>
        <p:spPr>
          <a:xfrm flipV="1">
            <a:off x="1523789" y="1383537"/>
            <a:ext cx="2465765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 flipV="1">
            <a:off x="1825841" y="1927598"/>
            <a:ext cx="1088809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 flipV="1">
            <a:off x="4868812" y="2371724"/>
            <a:ext cx="2541637" cy="125213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 flipV="1">
            <a:off x="7602488" y="2371725"/>
            <a:ext cx="2789287" cy="69008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flipV="1">
            <a:off x="1825841" y="2876317"/>
            <a:ext cx="136503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flipV="1">
            <a:off x="4429183" y="2857754"/>
            <a:ext cx="1123892" cy="4944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 flipV="1">
            <a:off x="1466639" y="3287539"/>
            <a:ext cx="1448011" cy="103776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flipV="1">
            <a:off x="1466639" y="3756468"/>
            <a:ext cx="2505286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3401963" y="4242280"/>
            <a:ext cx="1360537" cy="4944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flipV="1">
            <a:off x="5577532" y="5117589"/>
            <a:ext cx="879259" cy="4944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 flipV="1">
            <a:off x="3989553" y="5492068"/>
            <a:ext cx="156352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 flipV="1">
            <a:off x="3477896" y="6212053"/>
            <a:ext cx="494030" cy="4944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flipV="1">
            <a:off x="5829621" y="6191055"/>
            <a:ext cx="1169175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/>
          <p:cNvSpPr/>
          <p:nvPr/>
        </p:nvSpPr>
        <p:spPr>
          <a:xfrm flipV="1">
            <a:off x="4623677" y="6745284"/>
            <a:ext cx="879259" cy="4944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/>
        </p:nvSpPr>
        <p:spPr>
          <a:xfrm flipV="1">
            <a:off x="9414957" y="5488344"/>
            <a:ext cx="2374590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752600" y="1555729"/>
            <a:ext cx="10867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强学会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44205" y="2040623"/>
            <a:ext cx="2990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上海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时务报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》-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梁启超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410449" y="2016644"/>
            <a:ext cx="2990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天津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国闻报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》-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严复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96529" y="2510814"/>
            <a:ext cx="1805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变法通议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29641" y="2476724"/>
            <a:ext cx="13605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天演论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91381" y="1049161"/>
            <a:ext cx="2990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宣传维新变法思想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338791" y="2956216"/>
            <a:ext cx="14480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百日维新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343895" y="3422069"/>
            <a:ext cx="2294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1898.6.11——9.21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10740" y="3862383"/>
            <a:ext cx="18803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“明定国是”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368591" y="4766923"/>
            <a:ext cx="14480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上书言事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904422" y="5158290"/>
            <a:ext cx="17665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兴办工矿企业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400894" y="5835181"/>
            <a:ext cx="7056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八股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32785" y="5826720"/>
            <a:ext cx="14480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新式学堂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549056" y="6424091"/>
            <a:ext cx="12519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新式军队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284261" y="5132303"/>
            <a:ext cx="2505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民族资本主义的发展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近代化的早期探索与民族危机的加剧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416872"/>
            <a:ext cx="5822815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考点三：戊戌变法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1898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年，政治制度）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91" y="436843"/>
            <a:ext cx="542005" cy="542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621" y="416872"/>
            <a:ext cx="542005" cy="5420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022939"/>
            <a:ext cx="12344400" cy="6132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（四）结果：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标志：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1898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9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日，         等发动政变，囚禁       ，搜捕维新人士，废除变法令。        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      —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谭嗣同、刘光第、林旭、杨锐、杨深秀、康广仁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被捕遇害。（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戊戌政变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（五）失败原因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客观原因：                                      ；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主观原因：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  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妥协性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、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软弱性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（六）历史意义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性质：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历史意义：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（七）启示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7" name="Picture 2" descr="W02008090253794969347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2009" y="2094614"/>
            <a:ext cx="4089991" cy="47633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任意多边形: 形状 7"/>
          <p:cNvSpPr/>
          <p:nvPr/>
        </p:nvSpPr>
        <p:spPr>
          <a:xfrm flipV="1">
            <a:off x="3265888" y="1818167"/>
            <a:ext cx="987135" cy="57862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6398018" y="1826585"/>
            <a:ext cx="879259" cy="4944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 flipV="1">
            <a:off x="650851" y="2292455"/>
            <a:ext cx="1300259" cy="106163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1777329" y="3353954"/>
            <a:ext cx="4679462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flipV="1">
            <a:off x="1777329" y="3797332"/>
            <a:ext cx="2954159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>
            <a:off x="1777329" y="4265431"/>
            <a:ext cx="499561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 flipV="1">
            <a:off x="1160643" y="5653544"/>
            <a:ext cx="3985516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flipV="1">
            <a:off x="1628474" y="6186733"/>
            <a:ext cx="4743152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1628474" y="6676444"/>
            <a:ext cx="5537870" cy="8934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123384" y="1478371"/>
            <a:ext cx="12721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慈禧太后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361537" y="1491259"/>
            <a:ext cx="9522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光绪帝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8761" y="1932747"/>
            <a:ext cx="9522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“戊戌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92040" y="1949442"/>
            <a:ext cx="9522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六君子”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56496" y="2938440"/>
            <a:ext cx="5121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变法触动了以慈禧太后为首的顽固派的利益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628869" y="3437529"/>
            <a:ext cx="3274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寄希望于无实权的皇帝身上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617388" y="3900312"/>
            <a:ext cx="5381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资产阶级维新派力量过于单薄，脱离人民群众。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51074" y="5293742"/>
            <a:ext cx="38518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自上而下的资产阶级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改良运动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01648" y="5775895"/>
            <a:ext cx="52712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在思想文化方面产生了广泛而持久的影响。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415333" y="6294797"/>
            <a:ext cx="56753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资产阶级的改良道路在“两半”中国行不通。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68" y="1030712"/>
            <a:ext cx="385209" cy="38520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598" y="1010741"/>
            <a:ext cx="385209" cy="38520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103" y="2408660"/>
            <a:ext cx="412393" cy="41239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933" y="2388689"/>
            <a:ext cx="412393" cy="41239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646" y="4843969"/>
            <a:ext cx="341476" cy="34147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476" y="4823998"/>
            <a:ext cx="341476" cy="34147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149" y="6317900"/>
            <a:ext cx="400110" cy="40011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979" y="6297929"/>
            <a:ext cx="400110" cy="400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500"/>
                            </p:stCondLst>
                            <p:childTnLst>
                              <p:par>
                                <p:cTn id="1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近代化的早期探索与民族危机的加剧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416872"/>
            <a:ext cx="9948143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考点四：八国联军侵华战争与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《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辛丑条约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》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签订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1900-1901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年）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284" y="436843"/>
            <a:ext cx="542005" cy="542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114" y="416872"/>
            <a:ext cx="542005" cy="5420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900" y="1011325"/>
            <a:ext cx="9726876" cy="5569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（一）义和团运动（性质：             ）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兴起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世纪末，            一带。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口号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——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对清政府本质认识不清，对它抱有幻想。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——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表达中国人民反对帝国主义的斗争意志，但具有盲目排外的落后性；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结果：                           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影响：沉重打击了        瓜分中国的野心。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（二）八国联军侵华战争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直接原因：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爆发：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1900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年，                               八国联军在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西摩尔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的率领下，向北京进犯。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7" name="任意多边形: 形状 6"/>
          <p:cNvSpPr/>
          <p:nvPr/>
        </p:nvSpPr>
        <p:spPr>
          <a:xfrm flipV="1">
            <a:off x="3475215" y="1383537"/>
            <a:ext cx="2340793" cy="137313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 flipV="1">
            <a:off x="1316808" y="2336856"/>
            <a:ext cx="1360966" cy="4944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136594" y="3264195"/>
            <a:ext cx="937295" cy="48242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 flipV="1">
            <a:off x="136594" y="3730099"/>
            <a:ext cx="937295" cy="48242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 flipV="1">
            <a:off x="1235007" y="4261726"/>
            <a:ext cx="3244560" cy="4944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 flipV="1">
            <a:off x="2491783" y="4738126"/>
            <a:ext cx="1073888" cy="4944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flipV="1">
            <a:off x="1710211" y="5701101"/>
            <a:ext cx="1979286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flipV="1">
            <a:off x="2273738" y="6140971"/>
            <a:ext cx="3903778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565671" y="1057687"/>
            <a:ext cx="2250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农民反帝爱国运动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48316" y="1980979"/>
            <a:ext cx="1708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山东、直隶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796" y="2888206"/>
            <a:ext cx="108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“扶清”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796" y="3382114"/>
            <a:ext cx="108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“灭洋”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1776" y="3866505"/>
            <a:ext cx="41225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在中外反动势力的镇压下失败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84565" y="4376030"/>
            <a:ext cx="12540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帝国主义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54604" y="5320316"/>
            <a:ext cx="22905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镇压义和团运动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21880" y="5796716"/>
            <a:ext cx="42030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英、日、意、奥、俄、德、美、法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007" y="1015411"/>
            <a:ext cx="455297" cy="45529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557" y="4768245"/>
            <a:ext cx="414497" cy="41449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054" y="4776140"/>
            <a:ext cx="414497" cy="414497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3409197" y="5739467"/>
            <a:ext cx="2839371" cy="4359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“因日夜熬，饿得没法”</a:t>
            </a:r>
            <a:endParaRPr lang="zh-CN" altLang="en-US" dirty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70"/>
          <a:stretch>
            <a:fillRect/>
          </a:stretch>
        </p:blipFill>
        <p:spPr>
          <a:xfrm>
            <a:off x="3885126" y="5145014"/>
            <a:ext cx="867440" cy="623077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38138" r="25244" b="25468"/>
          <a:stretch>
            <a:fillRect/>
          </a:stretch>
        </p:blipFill>
        <p:spPr>
          <a:xfrm>
            <a:off x="4904338" y="5117357"/>
            <a:ext cx="964181" cy="7142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近代化的早期探索与民族危机的加剧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416872"/>
            <a:ext cx="9948143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考点四：八国联军侵华战争与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《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辛丑条约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》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签订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1900-1901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年）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284" y="436843"/>
            <a:ext cx="542005" cy="542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114" y="416872"/>
            <a:ext cx="542005" cy="5420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06" y="1269017"/>
            <a:ext cx="5162549" cy="1917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（三）经过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廊坊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阻击战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大沽炮台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战役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围攻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西什库教堂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&amp;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东交民巷使馆区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          -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攻占北京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                                                  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2181225" y="2514600"/>
            <a:ext cx="0" cy="3819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857625" y="2514600"/>
            <a:ext cx="0" cy="3819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18134" y="3367117"/>
            <a:ext cx="5162550" cy="3609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（四）结果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战败，中国与西方列强签订           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（五）</a:t>
            </a:r>
            <a:r>
              <a:rPr lang="en-US" altLang="zh-CN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辛丑条约</a:t>
            </a:r>
            <a:r>
              <a:rPr lang="en-US" altLang="zh-CN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en-US" altLang="zh-CN" sz="24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时间与签订国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年；：中国与英、美、俄、日、法、德、意、奥、比、荷、西（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国）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内容</a:t>
            </a:r>
            <a:endParaRPr lang="en-US" altLang="zh-CN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graphicFrame>
        <p:nvGraphicFramePr>
          <p:cNvPr id="11" name="表格 11"/>
          <p:cNvGraphicFramePr>
            <a:graphicFrameLocks noGrp="1"/>
          </p:cNvGraphicFramePr>
          <p:nvPr/>
        </p:nvGraphicFramePr>
        <p:xfrm>
          <a:off x="5074110" y="1088354"/>
          <a:ext cx="7117890" cy="5674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398"/>
                <a:gridCol w="3753406"/>
                <a:gridCol w="2450086"/>
              </a:tblGrid>
              <a:tr h="730814"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内容</a:t>
                      </a:r>
                      <a:endParaRPr lang="zh-CN" altLang="en-US" sz="3200" dirty="0"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危害</a:t>
                      </a:r>
                      <a:endParaRPr lang="zh-CN" altLang="en-US" sz="3200" dirty="0"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945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chemeClr val="accent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赔款</a:t>
                      </a:r>
                      <a:endParaRPr lang="zh-CN" altLang="en-US" sz="3200" dirty="0">
                        <a:solidFill>
                          <a:schemeClr val="accent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清政府</a:t>
                      </a:r>
                      <a:r>
                        <a:rPr lang="zh-CN" altLang="en-US" sz="2000" dirty="0">
                          <a:solidFill>
                            <a:srgbClr val="C00000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赔</a:t>
                      </a:r>
                      <a:r>
                        <a:rPr lang="zh-CN" altLang="en-US" sz="20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款白银       ，分</a:t>
                      </a:r>
                      <a:r>
                        <a:rPr lang="en-US" altLang="zh-CN" sz="20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39</a:t>
                      </a:r>
                      <a:r>
                        <a:rPr lang="zh-CN" altLang="en-US" sz="20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年还清，以海关税、盐税等税收作担保。</a:t>
                      </a:r>
                      <a:endParaRPr lang="zh-CN" altLang="en-US" sz="20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加剧财政危机和人民负担</a:t>
                      </a:r>
                      <a:endParaRPr lang="zh-CN" altLang="en-US" sz="20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  <a:p>
                      <a:endParaRPr lang="zh-CN" altLang="en-US" sz="20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0027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chemeClr val="accent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政治</a:t>
                      </a:r>
                      <a:endParaRPr lang="zh-CN" altLang="en-US" sz="3200" dirty="0">
                        <a:solidFill>
                          <a:schemeClr val="accent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清政府保证严</a:t>
                      </a:r>
                      <a:r>
                        <a:rPr lang="zh-CN" altLang="en-US" sz="2000" dirty="0">
                          <a:solidFill>
                            <a:srgbClr val="C00000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禁</a:t>
                      </a:r>
                      <a:r>
                        <a:rPr lang="zh-CN" altLang="en-US" sz="20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人民参加各种形式的         。</a:t>
                      </a:r>
                      <a:endParaRPr lang="zh-CN" altLang="en-US" sz="20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清政府沦为帝国主义统治中国的工具（             ）</a:t>
                      </a:r>
                      <a:endParaRPr lang="zh-CN" altLang="en-US" sz="20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0408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chemeClr val="accent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军事</a:t>
                      </a:r>
                      <a:endParaRPr lang="zh-CN" altLang="en-US" sz="3200" dirty="0">
                        <a:solidFill>
                          <a:schemeClr val="accent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清政府</a:t>
                      </a:r>
                      <a:r>
                        <a:rPr lang="zh-CN" altLang="en-US" sz="2000" dirty="0">
                          <a:solidFill>
                            <a:srgbClr val="C00000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拆</a:t>
                      </a:r>
                      <a:r>
                        <a:rPr lang="zh-CN" altLang="en-US" sz="20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毁        ，允许外国军队驻扎在从北京到山海关的铁路沿线要地。</a:t>
                      </a:r>
                      <a:endParaRPr lang="zh-CN" altLang="en-US" sz="20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便利军事控制</a:t>
                      </a:r>
                      <a:endParaRPr lang="zh-CN" altLang="en-US" sz="20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8352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chemeClr val="accent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外交</a:t>
                      </a:r>
                      <a:endParaRPr lang="zh-CN" altLang="en-US" sz="3200" dirty="0">
                        <a:solidFill>
                          <a:schemeClr val="accent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C00000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划</a:t>
                      </a:r>
                      <a:r>
                        <a:rPr lang="zh-CN" altLang="en-US" sz="20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定北京         为使馆界，允许各国派兵驻守，不准中国人居住。</a:t>
                      </a:r>
                      <a:endParaRPr lang="en-US" altLang="zh-CN" sz="20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  <a:p>
                      <a:r>
                        <a:rPr lang="zh-CN" altLang="en-US" sz="2000" dirty="0">
                          <a:solidFill>
                            <a:srgbClr val="C00000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改</a:t>
                      </a:r>
                      <a:r>
                        <a:rPr lang="zh-CN" altLang="en-US" sz="20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          为外务部，班列六部之前。</a:t>
                      </a:r>
                      <a:endParaRPr lang="zh-CN" altLang="en-US" sz="20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使馆界成为         。</a:t>
                      </a:r>
                      <a:endParaRPr lang="en-US" altLang="zh-CN" sz="20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  <a:p>
                      <a:endParaRPr lang="en-US" altLang="zh-CN" sz="20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  <a:p>
                      <a:endParaRPr lang="en-US" altLang="zh-CN" sz="20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任意多边形: 形状 11"/>
          <p:cNvSpPr/>
          <p:nvPr/>
        </p:nvSpPr>
        <p:spPr>
          <a:xfrm flipV="1">
            <a:off x="2012133" y="2403271"/>
            <a:ext cx="126446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flipV="1">
            <a:off x="1267831" y="3282433"/>
            <a:ext cx="126446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>
            <a:off x="3013453" y="3584409"/>
            <a:ext cx="1949072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 flipV="1">
            <a:off x="3190250" y="4493396"/>
            <a:ext cx="126446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flipV="1">
            <a:off x="54085" y="5935137"/>
            <a:ext cx="75981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>
            <a:off x="7797219" y="2151534"/>
            <a:ext cx="94673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flipV="1">
            <a:off x="6523059" y="3619499"/>
            <a:ext cx="1132326" cy="77265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 flipV="1">
            <a:off x="7368595" y="4368246"/>
            <a:ext cx="946732" cy="88896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 flipV="1">
            <a:off x="7023153" y="5454285"/>
            <a:ext cx="126446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 flipV="1">
            <a:off x="6295499" y="6394757"/>
            <a:ext cx="126446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flipV="1">
            <a:off x="10220329" y="3971271"/>
            <a:ext cx="1485896" cy="54592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/>
        </p:nvSpPr>
        <p:spPr>
          <a:xfrm flipV="1">
            <a:off x="10140744" y="5882905"/>
            <a:ext cx="882750" cy="54593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844353" y="2071295"/>
            <a:ext cx="1600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天津保卫战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44343" y="2914647"/>
            <a:ext cx="1600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聂士成牺牲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31766" y="2911613"/>
            <a:ext cx="2298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近代历史上北京城第二次被侵略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028826" y="4114001"/>
            <a:ext cx="1600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辛丑条约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-146669" y="5557887"/>
            <a:ext cx="8908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1901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704587" y="1797143"/>
            <a:ext cx="1264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4.5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亿两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472146" y="3296654"/>
            <a:ext cx="1264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反帝活动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209730" y="4054241"/>
            <a:ext cx="1264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大沽炮台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006123" y="5130480"/>
            <a:ext cx="1264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东交民巷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295239" y="6055472"/>
            <a:ext cx="1264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总理衙门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897729" y="3619498"/>
            <a:ext cx="1949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洋人的朝廷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”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742825" y="5500004"/>
            <a:ext cx="1949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“国中之国”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074110" y="1241420"/>
            <a:ext cx="2237877" cy="4359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“赔禁拆划改”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4" y="1093721"/>
            <a:ext cx="523111" cy="523111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772" y="4585560"/>
            <a:ext cx="440478" cy="440478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94" y="4596189"/>
            <a:ext cx="443574" cy="443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近代化的早期探索与民族危机的加剧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416872"/>
            <a:ext cx="9948143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考点四：八国联军侵华战争与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《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辛丑条约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》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签订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1900-1901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年）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284" y="436843"/>
            <a:ext cx="542005" cy="542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114" y="416872"/>
            <a:ext cx="542005" cy="5420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958877"/>
            <a:ext cx="12185194" cy="202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（六）影响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1. 《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辛丑条约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是中国近代史上              的、              的不平等条约；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清政府成为帝国主义列强        的工具；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中国        半殖民地半封建社会。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618461" y="3149710"/>
            <a:ext cx="10503195" cy="40011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lgDash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动动脑筋：回忆以往的学习内容，中国是</a:t>
            </a:r>
            <a:r>
              <a:rPr lang="zh-CN" altLang="en-US" sz="2000" dirty="0">
                <a:solidFill>
                  <a:srgbClr val="C00000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如何一步步沦为“两半”社会</a:t>
            </a:r>
            <a:r>
              <a:rPr lang="zh-CN" altLang="en-US" sz="20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的？有何</a:t>
            </a:r>
            <a:r>
              <a:rPr lang="zh-CN" altLang="en-US" sz="2000" dirty="0">
                <a:solidFill>
                  <a:srgbClr val="C00000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感悟</a:t>
            </a:r>
            <a:r>
              <a:rPr lang="zh-CN" altLang="en-US" sz="2000" dirty="0"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？</a:t>
            </a:r>
            <a:endParaRPr lang="zh-CN" altLang="en-US" sz="2000" dirty="0"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806" y="3014773"/>
            <a:ext cx="12192000" cy="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3823227" y="3640247"/>
            <a:ext cx="5414962" cy="495302"/>
            <a:chOff x="1287797" y="2392547"/>
            <a:chExt cx="5414574" cy="494360"/>
          </a:xfrm>
        </p:grpSpPr>
        <p:sp>
          <p:nvSpPr>
            <p:cNvPr id="24" name="矩形 23"/>
            <p:cNvSpPr/>
            <p:nvPr/>
          </p:nvSpPr>
          <p:spPr bwMode="auto">
            <a:xfrm>
              <a:off x="1287797" y="2414732"/>
              <a:ext cx="3695435" cy="472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文本框 293"/>
            <p:cNvSpPr txBox="1"/>
            <p:nvPr/>
          </p:nvSpPr>
          <p:spPr>
            <a:xfrm>
              <a:off x="5286869" y="2392549"/>
              <a:ext cx="1415503" cy="4610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方正清刻本悦宋简体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方正清刻本悦宋简体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方正清刻本悦宋简体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方正清刻本悦宋简体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方正清刻本悦宋简体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dirty="0">
                  <a:solidFill>
                    <a:srgbClr val="C00000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开始沦为</a:t>
              </a:r>
              <a:endParaRPr lang="zh-CN" altLang="en-US" dirty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833387" y="4495912"/>
            <a:ext cx="5670549" cy="509586"/>
            <a:chOff x="4101938" y="2511392"/>
            <a:chExt cx="5683840" cy="510408"/>
          </a:xfrm>
        </p:grpSpPr>
        <p:sp>
          <p:nvSpPr>
            <p:cNvPr id="22" name="矩形 21"/>
            <p:cNvSpPr/>
            <p:nvPr/>
          </p:nvSpPr>
          <p:spPr bwMode="auto">
            <a:xfrm>
              <a:off x="4101938" y="2511392"/>
              <a:ext cx="3704362" cy="4627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文本框 301"/>
            <p:cNvSpPr txBox="1"/>
            <p:nvPr/>
          </p:nvSpPr>
          <p:spPr>
            <a:xfrm>
              <a:off x="8062557" y="2559617"/>
              <a:ext cx="1723222" cy="46218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方正清刻本悦宋简体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方正清刻本悦宋简体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方正清刻本悦宋简体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方正清刻本悦宋简体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方正清刻本悦宋简体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dirty="0">
                  <a:solidFill>
                    <a:srgbClr val="C00000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进一步加深</a:t>
              </a:r>
              <a:endParaRPr lang="zh-CN" altLang="en-US" dirty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841325" y="5338874"/>
            <a:ext cx="5354637" cy="461963"/>
            <a:chOff x="4119462" y="2737903"/>
            <a:chExt cx="5358597" cy="461004"/>
          </a:xfrm>
        </p:grpSpPr>
        <p:sp>
          <p:nvSpPr>
            <p:cNvPr id="20" name="矩形 19"/>
            <p:cNvSpPr/>
            <p:nvPr/>
          </p:nvSpPr>
          <p:spPr bwMode="auto">
            <a:xfrm>
              <a:off x="4119462" y="2737903"/>
              <a:ext cx="3687312" cy="4610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文本框 307"/>
            <p:cNvSpPr txBox="1"/>
            <p:nvPr/>
          </p:nvSpPr>
          <p:spPr>
            <a:xfrm>
              <a:off x="8062556" y="2737903"/>
              <a:ext cx="1415503" cy="4610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方正清刻本悦宋简体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方正清刻本悦宋简体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方正清刻本悦宋简体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方正清刻本悦宋简体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方正清刻本悦宋简体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dirty="0">
                  <a:solidFill>
                    <a:srgbClr val="C00000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大大加深</a:t>
              </a:r>
              <a:endParaRPr lang="zh-CN" altLang="en-US" dirty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</p:grpSp>
      <p:sp>
        <p:nvSpPr>
          <p:cNvPr id="12" name="文本框 294"/>
          <p:cNvSpPr txBox="1"/>
          <p:nvPr/>
        </p:nvSpPr>
        <p:spPr>
          <a:xfrm>
            <a:off x="624521" y="3735439"/>
            <a:ext cx="3005517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5pPr>
          </a:lstStyle>
          <a:p>
            <a:pPr marL="0" lvl="0" indent="0"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鸦片战争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南京条约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3" name="文本框 302"/>
          <p:cNvSpPr txBox="1"/>
          <p:nvPr/>
        </p:nvSpPr>
        <p:spPr>
          <a:xfrm>
            <a:off x="-251249" y="4507112"/>
            <a:ext cx="3894137" cy="707886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5pPr>
          </a:lstStyle>
          <a:p>
            <a:pPr marL="0" lvl="0" indent="0"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第二次鸦片战争</a:t>
            </a:r>
            <a:b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</a:b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天津条约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》&amp;《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北京条约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4" name="文本框 308"/>
          <p:cNvSpPr txBox="1"/>
          <p:nvPr/>
        </p:nvSpPr>
        <p:spPr>
          <a:xfrm>
            <a:off x="499764" y="5402374"/>
            <a:ext cx="3041523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5pPr>
          </a:lstStyle>
          <a:p>
            <a:pPr marL="0" indent="0" algn="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甲午中日战争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马关条约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5" name="文本框 314"/>
          <p:cNvSpPr txBox="1"/>
          <p:nvPr/>
        </p:nvSpPr>
        <p:spPr>
          <a:xfrm>
            <a:off x="174847" y="6334251"/>
            <a:ext cx="3366440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5pPr>
          </a:lstStyle>
          <a:p>
            <a:pPr marL="0" indent="0" algn="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八国联军侵华战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辛丑条约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808940" y="3649774"/>
            <a:ext cx="549275" cy="47307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833387" y="4495912"/>
            <a:ext cx="1858963" cy="46196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846087" y="5327762"/>
            <a:ext cx="2822575" cy="47307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3833387" y="6397737"/>
            <a:ext cx="3730625" cy="47148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文本框 313"/>
          <p:cNvSpPr txBox="1"/>
          <p:nvPr/>
        </p:nvSpPr>
        <p:spPr>
          <a:xfrm>
            <a:off x="7809390" y="6333141"/>
            <a:ext cx="1428800" cy="4614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方正清刻本悦宋简体" charset="0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完全沦为</a:t>
            </a:r>
            <a:endParaRPr lang="zh-CN" altLang="en-US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8" name="标题 1"/>
          <p:cNvSpPr txBox="1">
            <a:spLocks noChangeArrowheads="1"/>
          </p:cNvSpPr>
          <p:nvPr/>
        </p:nvSpPr>
        <p:spPr>
          <a:xfrm>
            <a:off x="9788934" y="3810963"/>
            <a:ext cx="2272388" cy="4238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叶根友刀锋黑草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叶根友刀锋黑草" charset="0"/>
                <a:cs typeface="叶根友刀锋黑草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叶根友刀锋黑草" charset="0"/>
                <a:cs typeface="叶根友刀锋黑草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叶根友刀锋黑草" charset="0"/>
                <a:cs typeface="叶根友刀锋黑草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叶根友刀锋黑草" charset="0"/>
                <a:cs typeface="叶根友刀锋黑草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叶根友刀锋黑草" charset="0"/>
                <a:cs typeface="叶根友刀锋黑草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叶根友刀锋黑草" charset="0"/>
                <a:cs typeface="叶根友刀锋黑草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叶根友刀锋黑草" charset="0"/>
                <a:cs typeface="叶根友刀锋黑草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叶根友刀锋黑草" charset="0"/>
                <a:cs typeface="叶根友刀锋黑草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落后就要挨打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9" name="标题 1"/>
          <p:cNvSpPr txBox="1">
            <a:spLocks noChangeArrowheads="1"/>
          </p:cNvSpPr>
          <p:nvPr/>
        </p:nvSpPr>
        <p:spPr>
          <a:xfrm>
            <a:off x="9788934" y="4557489"/>
            <a:ext cx="2272388" cy="8007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叶根友刀锋黑草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叶根友刀锋黑草" charset="0"/>
                <a:cs typeface="叶根友刀锋黑草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叶根友刀锋黑草" charset="0"/>
                <a:cs typeface="叶根友刀锋黑草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叶根友刀锋黑草" charset="0"/>
                <a:cs typeface="叶根友刀锋黑草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叶根友刀锋黑草" charset="0"/>
                <a:cs typeface="叶根友刀锋黑草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叶根友刀锋黑草" charset="0"/>
                <a:cs typeface="叶根友刀锋黑草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叶根友刀锋黑草" charset="0"/>
                <a:cs typeface="叶根友刀锋黑草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叶根友刀锋黑草" charset="0"/>
                <a:cs typeface="叶根友刀锋黑草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叶根友刀锋黑草" charset="0"/>
                <a:cs typeface="叶根友刀锋黑草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中华民族必须自立自强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0" name="任意多边形: 形状 29"/>
          <p:cNvSpPr/>
          <p:nvPr/>
        </p:nvSpPr>
        <p:spPr>
          <a:xfrm flipV="1">
            <a:off x="3642888" y="2006335"/>
            <a:ext cx="1814937" cy="51145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 flipV="1">
            <a:off x="6013519" y="2027931"/>
            <a:ext cx="1767986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/>
          <p:cNvSpPr/>
          <p:nvPr/>
        </p:nvSpPr>
        <p:spPr>
          <a:xfrm flipV="1">
            <a:off x="3241744" y="2469622"/>
            <a:ext cx="1006406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: 形状 32"/>
          <p:cNvSpPr/>
          <p:nvPr/>
        </p:nvSpPr>
        <p:spPr>
          <a:xfrm flipV="1">
            <a:off x="920772" y="2894088"/>
            <a:ext cx="984228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占位符 4" descr="未命名的设计 (1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1940" y="5358257"/>
            <a:ext cx="1129271" cy="159769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文本框 34"/>
          <p:cNvSpPr txBox="1"/>
          <p:nvPr/>
        </p:nvSpPr>
        <p:spPr>
          <a:xfrm>
            <a:off x="3569030" y="1669407"/>
            <a:ext cx="2123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赔款数目最庞大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835852" y="1661398"/>
            <a:ext cx="2123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主权丧失最严重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056092" y="2090483"/>
            <a:ext cx="137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统治中国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49569" y="2573366"/>
            <a:ext cx="137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完全沦为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77" y="1142356"/>
            <a:ext cx="436600" cy="4366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7" y="1122385"/>
            <a:ext cx="436600" cy="43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7" grpId="0" animBg="1"/>
      <p:bldP spid="12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6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/>
      <p:bldP spid="36" grpId="0"/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>
            <a:off x="112302" y="1022872"/>
            <a:ext cx="1792940" cy="867805"/>
          </a:xfrm>
          <a:prstGeom prst="rect">
            <a:avLst/>
          </a:prstGeom>
        </p:spPr>
      </p:pic>
      <p:pic>
        <p:nvPicPr>
          <p:cNvPr id="2" name="图片 1" descr="图片包含 照片&#10;&#10;已生成极高可信度的说明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84537" y="1550906"/>
            <a:ext cx="3510370" cy="483073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2170185" y="1999936"/>
            <a:ext cx="2115040" cy="188814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14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128226" y="1550906"/>
            <a:ext cx="2734352" cy="27862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2294" y="4480883"/>
            <a:ext cx="4513500" cy="602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171670" y="4531109"/>
            <a:ext cx="4456125" cy="516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9"/>
          <a:stretch>
            <a:fillRect/>
          </a:stretch>
        </p:blipFill>
        <p:spPr>
          <a:xfrm flipH="1">
            <a:off x="8627745" y="4551045"/>
            <a:ext cx="3468370" cy="4908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461244" y="5225314"/>
            <a:ext cx="3133172" cy="3632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107883" y="5301502"/>
            <a:ext cx="3133172" cy="3632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 cstate="screen"/>
          <a:stretch>
            <a:fillRect/>
          </a:stretch>
        </p:blipFill>
        <p:spPr>
          <a:xfrm>
            <a:off x="9836019" y="385951"/>
            <a:ext cx="2120415" cy="102940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 cstate="screen"/>
          <a:stretch>
            <a:fillRect/>
          </a:stretch>
        </p:blipFill>
        <p:spPr>
          <a:xfrm>
            <a:off x="9028364" y="531321"/>
            <a:ext cx="1615310" cy="67059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 cstate="screen"/>
          <a:stretch>
            <a:fillRect/>
          </a:stretch>
        </p:blipFill>
        <p:spPr>
          <a:xfrm>
            <a:off x="2052426" y="644873"/>
            <a:ext cx="1318954" cy="62414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>
            <a:duotone>
              <a:prstClr val="black"/>
              <a:schemeClr val="accent5">
                <a:tint val="45000"/>
                <a:satMod val="400000"/>
              </a:schemeClr>
            </a:duotone>
            <a:lum bright="20000" contrast="-40000"/>
          </a:blip>
          <a:stretch>
            <a:fillRect/>
          </a:stretch>
        </p:blipFill>
        <p:spPr>
          <a:xfrm>
            <a:off x="257898" y="349885"/>
            <a:ext cx="2076532" cy="941070"/>
          </a:xfrm>
          <a:prstGeom prst="rect">
            <a:avLst/>
          </a:prstGeom>
        </p:spPr>
      </p:pic>
      <p:sp>
        <p:nvSpPr>
          <p:cNvPr id="21" name="矩形 20"/>
          <p:cNvSpPr/>
          <p:nvPr>
            <p:custDataLst>
              <p:tags r:id="rId23"/>
            </p:custDataLst>
          </p:nvPr>
        </p:nvSpPr>
        <p:spPr>
          <a:xfrm>
            <a:off x="336996" y="502327"/>
            <a:ext cx="1918337" cy="540739"/>
          </a:xfrm>
          <a:prstGeom prst="rect">
            <a:avLst/>
          </a:prstGeom>
        </p:spPr>
        <p:txBody>
          <a:bodyPr wrap="square" anchor="ctr">
            <a:normAutofit fontScale="92500" lnSpcReduction="20000"/>
          </a:bodyPr>
          <a:lstStyle/>
          <a:p>
            <a:pPr algn="ctr"/>
            <a:r>
              <a:rPr lang="zh-CN" altLang="en-US" sz="3600" b="1" spc="3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背书</a:t>
            </a:r>
            <a:r>
              <a:rPr lang="en-US" altLang="zh-CN" sz="3000" b="1" spc="300" dirty="0" err="1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ing</a:t>
            </a:r>
            <a:endParaRPr lang="zh-CN" altLang="en-US" sz="2800" b="1" spc="3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2" name="矩形 21"/>
          <p:cNvSpPr/>
          <p:nvPr>
            <p:custDataLst>
              <p:tags r:id="rId24"/>
            </p:custDataLst>
          </p:nvPr>
        </p:nvSpPr>
        <p:spPr>
          <a:xfrm>
            <a:off x="7459162" y="2448965"/>
            <a:ext cx="2115040" cy="188814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spc="15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r>
              <a:rPr lang="en-US" altLang="zh-CN" sz="3600" b="1" spc="15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mins</a:t>
            </a:r>
            <a:endParaRPr lang="zh-CN" altLang="en-US" sz="3600" b="1" spc="15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101" y="2024523"/>
            <a:ext cx="2212557" cy="3129925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>
            <a:off x="1524336" y="127225"/>
            <a:ext cx="1792940" cy="8678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48" y="77396"/>
            <a:ext cx="1797050" cy="130810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36308" y="145370"/>
            <a:ext cx="1676330" cy="992314"/>
          </a:xfrm>
          <a:prstGeom prst="rect">
            <a:avLst/>
          </a:prstGeom>
        </p:spPr>
        <p:txBody>
          <a:bodyPr wrap="square" anchor="ctr">
            <a:normAutofit fontScale="85000" lnSpcReduction="10000"/>
          </a:bodyPr>
          <a:lstStyle/>
          <a:p>
            <a:pPr algn="ctr"/>
            <a:r>
              <a:rPr lang="zh-CN" altLang="en-US" sz="2900" b="1" spc="3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第二单元随堂测验</a:t>
            </a:r>
            <a:endParaRPr lang="en-US" altLang="zh-CN" sz="2900" b="1" spc="3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screen"/>
          <a:stretch>
            <a:fillRect/>
          </a:stretch>
        </p:blipFill>
        <p:spPr>
          <a:xfrm>
            <a:off x="2536182" y="815961"/>
            <a:ext cx="1318954" cy="6241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 flipH="1">
            <a:off x="8743315" y="6329487"/>
            <a:ext cx="3448685" cy="490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5948" y="5596755"/>
            <a:ext cx="4513500" cy="602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126665" y="6216749"/>
            <a:ext cx="4456125" cy="516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424898" y="6341186"/>
            <a:ext cx="3133172" cy="3632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screen"/>
          <a:stretch>
            <a:fillRect/>
          </a:stretch>
        </p:blipFill>
        <p:spPr>
          <a:xfrm>
            <a:off x="9263930" y="145370"/>
            <a:ext cx="1615310" cy="67059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1" y="1398630"/>
            <a:ext cx="5837275" cy="54593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洋务运动的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目的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、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口号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和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领导阶级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洋务运动带来了什么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历史意义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甲午中日战争中的战役有哪些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马关条约</a:t>
            </a:r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带来什么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影响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标志着戊戌变法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拉开序幕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和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失败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的分别是什么事件？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维新人士通过什么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方式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宣传维新思想？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影响最大的报刊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是？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义和团运动的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口号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辛丑条约</a:t>
            </a:r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中最能反映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清政府沦为“洋人朝廷”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的是？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辛丑条约</a:t>
            </a:r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带来什么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影响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中国沦为“两半”社会的过程给我们什么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启示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37274" y="-21623"/>
            <a:ext cx="6354726" cy="56767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“中体西用”；自强和求富；地主阶级洋务派。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在客观上促进了中国民族资本主义的产生，对外国资本的入侵起到了一定的抵制作用。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丰岛海战、平壤战役、黄海大战、辽东半岛战役和威海卫战役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公车上书；戊戌政变。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组织学会</a:t>
            </a: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-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强学会、创办报刊；上海</a:t>
            </a: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时务报</a:t>
            </a: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》-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梁启超、天津</a:t>
            </a: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国闻报</a:t>
            </a: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》-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严复。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“扶清”和“灭洋”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清政府保证严禁人民参加各种形式的反帝活动。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清政府成为帝国主义列强统治中国的工具；中国完全陷入半殖民地半封建社会的深渊。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落后就要挨打、中华民族必须自立自强。</a:t>
            </a:r>
            <a:endParaRPr lang="zh-CN" altLang="en-US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 cstate="screen"/>
          <a:stretch>
            <a:fillRect/>
          </a:stretch>
        </p:blipFill>
        <p:spPr>
          <a:xfrm>
            <a:off x="3424225" y="90228"/>
            <a:ext cx="2120415" cy="102940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428160" y="5754320"/>
            <a:ext cx="3133172" cy="363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1414" y="1258463"/>
            <a:ext cx="4676037" cy="1767993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黑色, 服装&#10;&#10;已生成高可信度的说明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>
            <a:off x="4242515" y="3246716"/>
            <a:ext cx="1199083" cy="164873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>
            <a:off x="6489345" y="3413704"/>
            <a:ext cx="1279701" cy="1465678"/>
          </a:xfrm>
          <a:prstGeom prst="rect">
            <a:avLst/>
          </a:prstGeom>
        </p:spPr>
      </p:pic>
      <p:pic>
        <p:nvPicPr>
          <p:cNvPr id="13" name="图片 12" descr="图片包含 室内&#10;&#10;已生成高可信度的说明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12462" y="2920771"/>
            <a:ext cx="1528763" cy="192169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241055" y="1983612"/>
            <a:ext cx="1737248" cy="26448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2294" y="4480883"/>
            <a:ext cx="4513500" cy="602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171670" y="4531109"/>
            <a:ext cx="4456125" cy="516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0"/>
          <a:stretch>
            <a:fillRect/>
          </a:stretch>
        </p:blipFill>
        <p:spPr>
          <a:xfrm flipH="1">
            <a:off x="8627745" y="4551045"/>
            <a:ext cx="3448685" cy="490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461244" y="5225314"/>
            <a:ext cx="3133172" cy="3632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107883" y="5301502"/>
            <a:ext cx="3133172" cy="363230"/>
          </a:xfrm>
          <a:prstGeom prst="rect">
            <a:avLst/>
          </a:prstGeom>
        </p:spPr>
      </p:pic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73971" y="246266"/>
            <a:ext cx="1253169" cy="602700"/>
          </a:xfrm>
          <a:prstGeom prst="rect">
            <a:avLst/>
          </a:prstGeom>
        </p:spPr>
        <p:txBody>
          <a:bodyPr wrap="square">
            <a:normAutofit fontScale="92500" lnSpcReduction="20000"/>
          </a:bodyPr>
          <a:lstStyle/>
          <a:p>
            <a:pPr algn="dist"/>
            <a:r>
              <a:rPr lang="zh-CN" altLang="en-US" sz="4000" b="1" spc="300" dirty="0">
                <a:solidFill>
                  <a:schemeClr val="bg2">
                    <a:lumMod val="75000"/>
                  </a:schemeClr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  <a:cs typeface="Arial" panose="020B0604020202020204" pitchFamily="34" charset="0"/>
              </a:rPr>
              <a:t>目录</a:t>
            </a:r>
            <a:endParaRPr lang="zh-CN" altLang="en-US" sz="4000" b="1" spc="300" dirty="0">
              <a:solidFill>
                <a:schemeClr val="bg2">
                  <a:lumMod val="75000"/>
                </a:schemeClr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  <a:lum bright="-20000"/>
          </a:blip>
          <a:stretch>
            <a:fillRect/>
          </a:stretch>
        </p:blipFill>
        <p:spPr>
          <a:xfrm>
            <a:off x="1232535" y="1424940"/>
            <a:ext cx="1790700" cy="121475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35705" y="1884045"/>
            <a:ext cx="1781810" cy="1229360"/>
          </a:xfrm>
          <a:prstGeom prst="rect">
            <a:avLst/>
          </a:prstGeom>
        </p:spPr>
      </p:pic>
      <p:sp>
        <p:nvSpPr>
          <p:cNvPr id="28" name="矩形 27"/>
          <p:cNvSpPr/>
          <p:nvPr>
            <p:custDataLst>
              <p:tags r:id="rId21"/>
            </p:custDataLst>
          </p:nvPr>
        </p:nvSpPr>
        <p:spPr>
          <a:xfrm>
            <a:off x="3871595" y="2116789"/>
            <a:ext cx="1510030" cy="690206"/>
          </a:xfrm>
          <a:prstGeom prst="rect">
            <a:avLst/>
          </a:prstGeom>
        </p:spPr>
        <p:txBody>
          <a:bodyPr wrap="square" anchor="ctr">
            <a:normAutofit fontScale="92500"/>
          </a:bodyPr>
          <a:lstStyle/>
          <a:p>
            <a:pPr algn="ctr"/>
            <a:r>
              <a:rPr lang="zh-CN" altLang="en-US" sz="2400" b="1" spc="3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单元复习</a:t>
            </a:r>
            <a:endParaRPr lang="zh-CN" altLang="en-US" sz="2400" b="1" spc="3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duotone>
              <a:prstClr val="black"/>
              <a:schemeClr val="accent5">
                <a:tint val="45000"/>
                <a:satMod val="400000"/>
              </a:schemeClr>
            </a:duotone>
            <a:lum bright="20000"/>
          </a:blip>
          <a:stretch>
            <a:fillRect/>
          </a:stretch>
        </p:blipFill>
        <p:spPr>
          <a:xfrm>
            <a:off x="6320790" y="2183130"/>
            <a:ext cx="1632585" cy="1120775"/>
          </a:xfrm>
          <a:prstGeom prst="rect">
            <a:avLst/>
          </a:prstGeom>
        </p:spPr>
      </p:pic>
      <p:sp>
        <p:nvSpPr>
          <p:cNvPr id="29" name="矩形 28"/>
          <p:cNvSpPr/>
          <p:nvPr>
            <p:custDataLst>
              <p:tags r:id="rId24"/>
            </p:custDataLst>
          </p:nvPr>
        </p:nvSpPr>
        <p:spPr>
          <a:xfrm>
            <a:off x="6320790" y="2183130"/>
            <a:ext cx="1632585" cy="950114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400" b="1" spc="300" dirty="0">
                <a:solidFill>
                  <a:schemeClr val="tx2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知识</a:t>
            </a:r>
            <a:endParaRPr lang="en-US" altLang="zh-CN" sz="2400" b="1" spc="300" dirty="0">
              <a:solidFill>
                <a:schemeClr val="tx2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400" b="1" spc="300" dirty="0">
                <a:solidFill>
                  <a:schemeClr val="tx2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重难点</a:t>
            </a:r>
            <a:endParaRPr lang="en-US" altLang="zh-CN" sz="2400" b="1" spc="300" dirty="0">
              <a:solidFill>
                <a:schemeClr val="tx2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54135" y="779145"/>
            <a:ext cx="1797050" cy="1308100"/>
          </a:xfrm>
          <a:prstGeom prst="rect">
            <a:avLst/>
          </a:prstGeom>
        </p:spPr>
      </p:pic>
      <p:sp>
        <p:nvSpPr>
          <p:cNvPr id="30" name="矩形 29"/>
          <p:cNvSpPr/>
          <p:nvPr>
            <p:custDataLst>
              <p:tags r:id="rId27"/>
            </p:custDataLst>
          </p:nvPr>
        </p:nvSpPr>
        <p:spPr>
          <a:xfrm>
            <a:off x="9014495" y="1041061"/>
            <a:ext cx="1676330" cy="532546"/>
          </a:xfrm>
          <a:prstGeom prst="rect">
            <a:avLst/>
          </a:prstGeom>
        </p:spPr>
        <p:txBody>
          <a:bodyPr wrap="square" anchor="ctr">
            <a:normAutofit fontScale="92500"/>
          </a:bodyPr>
          <a:lstStyle/>
          <a:p>
            <a:pPr algn="ctr"/>
            <a:r>
              <a:rPr lang="zh-CN" altLang="en-US" sz="2800" b="1" spc="3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随堂测验</a:t>
            </a:r>
            <a:endParaRPr lang="zh-CN" altLang="en-US" sz="2800" b="1" spc="3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19" y="1710368"/>
            <a:ext cx="812842" cy="8128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745" y="2116789"/>
            <a:ext cx="812842" cy="81284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324" y="934611"/>
            <a:ext cx="812842" cy="812842"/>
          </a:xfrm>
          <a:prstGeom prst="rect">
            <a:avLst/>
          </a:prstGeom>
        </p:spPr>
      </p:pic>
    </p:spTree>
    <p:custDataLst>
      <p:tags r:id="rId3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95" y="844837"/>
            <a:ext cx="4930417" cy="516832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6857">
            <a:off x="6339786" y="1082992"/>
            <a:ext cx="964360" cy="9643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6857">
            <a:off x="5738368" y="1941139"/>
            <a:ext cx="970851" cy="97085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6857">
            <a:off x="6047242" y="3040083"/>
            <a:ext cx="964360" cy="9643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6857">
            <a:off x="6533707" y="3916436"/>
            <a:ext cx="964360" cy="9643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6857">
            <a:off x="9634211" y="1705902"/>
            <a:ext cx="964360" cy="96436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6857">
            <a:off x="8235482" y="2946819"/>
            <a:ext cx="964360" cy="96436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6857">
            <a:off x="10527988" y="1104111"/>
            <a:ext cx="964360" cy="9643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6857">
            <a:off x="7625231" y="1483580"/>
            <a:ext cx="964360" cy="96436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6857">
            <a:off x="6871363" y="2072551"/>
            <a:ext cx="964360" cy="96436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6857">
            <a:off x="8053876" y="3916381"/>
            <a:ext cx="964360" cy="96436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6857">
            <a:off x="7240044" y="4791608"/>
            <a:ext cx="964360" cy="96436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6857">
            <a:off x="8545033" y="2006643"/>
            <a:ext cx="964360" cy="96436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6857">
            <a:off x="9522590" y="2690328"/>
            <a:ext cx="964360" cy="9643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6857">
            <a:off x="10819657" y="2158751"/>
            <a:ext cx="964360" cy="96436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6857">
            <a:off x="10585744" y="3292120"/>
            <a:ext cx="964360" cy="96436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6857">
            <a:off x="9229007" y="3592860"/>
            <a:ext cx="964360" cy="96436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6857">
            <a:off x="9076611" y="4762966"/>
            <a:ext cx="964360" cy="96436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6857">
            <a:off x="9756503" y="4220452"/>
            <a:ext cx="964360" cy="96436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6857">
            <a:off x="8436685" y="5417520"/>
            <a:ext cx="964360" cy="96436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6857">
            <a:off x="7197954" y="3088905"/>
            <a:ext cx="964360" cy="96436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3487" y="6319421"/>
            <a:ext cx="4513500" cy="6027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182863" y="6369647"/>
            <a:ext cx="4456125" cy="5166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8619828" y="6369592"/>
            <a:ext cx="3448685" cy="490855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screen"/>
          <a:stretch>
            <a:fillRect/>
          </a:stretch>
        </p:blipFill>
        <p:spPr>
          <a:xfrm>
            <a:off x="10043057" y="34942"/>
            <a:ext cx="2120415" cy="1029403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screen"/>
          <a:stretch>
            <a:fillRect/>
          </a:stretch>
        </p:blipFill>
        <p:spPr>
          <a:xfrm>
            <a:off x="9235402" y="180312"/>
            <a:ext cx="1615310" cy="6705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5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箭头: 右 2"/>
          <p:cNvSpPr/>
          <p:nvPr/>
        </p:nvSpPr>
        <p:spPr>
          <a:xfrm>
            <a:off x="1352550" y="2971800"/>
            <a:ext cx="9953625" cy="5619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流程图: 摘录 3"/>
          <p:cNvSpPr/>
          <p:nvPr/>
        </p:nvSpPr>
        <p:spPr>
          <a:xfrm flipH="1" flipV="1">
            <a:off x="1867702" y="3257551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摘录 4"/>
          <p:cNvSpPr/>
          <p:nvPr/>
        </p:nvSpPr>
        <p:spPr>
          <a:xfrm>
            <a:off x="4419594" y="2867015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18603" y="3671890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世纪</a:t>
            </a:r>
            <a:endParaRPr lang="en-US" altLang="zh-CN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60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年代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8" name="Freeform 528"/>
          <p:cNvSpPr>
            <a:spLocks noEditPoints="1"/>
          </p:cNvSpPr>
          <p:nvPr/>
        </p:nvSpPr>
        <p:spPr bwMode="auto">
          <a:xfrm>
            <a:off x="1" y="169468"/>
            <a:ext cx="12185194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近代化的早期探索与民族危机的加剧</a:t>
            </a:r>
            <a:r>
              <a:rPr lang="en-US" altLang="zh-CN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8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时空坐标</a:t>
            </a:r>
            <a:endParaRPr lang="zh-CN" altLang="en-US" sz="28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9" name="流程图: 摘录 8"/>
          <p:cNvSpPr/>
          <p:nvPr/>
        </p:nvSpPr>
        <p:spPr>
          <a:xfrm flipH="1" flipV="1">
            <a:off x="3182152" y="3257551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摘录 9"/>
          <p:cNvSpPr/>
          <p:nvPr/>
        </p:nvSpPr>
        <p:spPr>
          <a:xfrm>
            <a:off x="5476872" y="2867014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摘录 10"/>
          <p:cNvSpPr/>
          <p:nvPr/>
        </p:nvSpPr>
        <p:spPr>
          <a:xfrm>
            <a:off x="9369189" y="2867015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摘录 11"/>
          <p:cNvSpPr/>
          <p:nvPr/>
        </p:nvSpPr>
        <p:spPr>
          <a:xfrm>
            <a:off x="10467969" y="2881312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摘录 12"/>
          <p:cNvSpPr/>
          <p:nvPr/>
        </p:nvSpPr>
        <p:spPr>
          <a:xfrm flipH="1" flipV="1">
            <a:off x="6677824" y="3252787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摘录 13"/>
          <p:cNvSpPr/>
          <p:nvPr/>
        </p:nvSpPr>
        <p:spPr>
          <a:xfrm flipH="1" flipV="1">
            <a:off x="8008800" y="3248014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833053" y="3671890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1868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070495" y="3300415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1894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203970" y="3290888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1895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378184" y="3505204"/>
            <a:ext cx="961229" cy="652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1898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6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11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日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688953" y="3588547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1898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en-US" altLang="zh-CN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9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21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日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068948" y="3286127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1900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118870" y="3271842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1901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837" y="1143279"/>
            <a:ext cx="3061642" cy="726783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根据课本（第一单元）补充横线处，完成时空坐标。</a:t>
            </a:r>
            <a:endParaRPr lang="zh-CN" altLang="en-US" sz="20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3" name="对话气泡: 圆角矩形 22"/>
          <p:cNvSpPr/>
          <p:nvPr/>
        </p:nvSpPr>
        <p:spPr>
          <a:xfrm>
            <a:off x="420714" y="2196572"/>
            <a:ext cx="733425" cy="461959"/>
          </a:xfrm>
          <a:prstGeom prst="wedgeRoundRectCallout">
            <a:avLst>
              <a:gd name="adj1" fmla="val 75271"/>
              <a:gd name="adj2" fmla="val 26907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侵略</a:t>
            </a:r>
            <a:endParaRPr lang="zh-CN" altLang="en-US" dirty="0"/>
          </a:p>
        </p:txBody>
      </p:sp>
      <p:sp>
        <p:nvSpPr>
          <p:cNvPr id="24" name="对话气泡: 圆角矩形 23"/>
          <p:cNvSpPr/>
          <p:nvPr/>
        </p:nvSpPr>
        <p:spPr>
          <a:xfrm>
            <a:off x="420715" y="4219575"/>
            <a:ext cx="733425" cy="461959"/>
          </a:xfrm>
          <a:prstGeom prst="wedgeRoundRectCallout">
            <a:avLst>
              <a:gd name="adj1" fmla="val 75271"/>
              <a:gd name="adj2" fmla="val 26907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探索</a:t>
            </a:r>
            <a:endParaRPr lang="zh-CN" altLang="en-US" dirty="0"/>
          </a:p>
        </p:txBody>
      </p:sp>
      <p:sp>
        <p:nvSpPr>
          <p:cNvPr id="25" name="对话气泡: 圆角矩形 24"/>
          <p:cNvSpPr/>
          <p:nvPr/>
        </p:nvSpPr>
        <p:spPr>
          <a:xfrm>
            <a:off x="420715" y="5276850"/>
            <a:ext cx="733425" cy="461959"/>
          </a:xfrm>
          <a:prstGeom prst="wedgeRoundRectCallout">
            <a:avLst>
              <a:gd name="adj1" fmla="val 75271"/>
              <a:gd name="adj2" fmla="val 26907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世界</a:t>
            </a:r>
            <a:endParaRPr lang="zh-CN" altLang="en-US" dirty="0"/>
          </a:p>
        </p:txBody>
      </p:sp>
      <p:sp>
        <p:nvSpPr>
          <p:cNvPr id="26" name="星形: 五角 25"/>
          <p:cNvSpPr/>
          <p:nvPr/>
        </p:nvSpPr>
        <p:spPr>
          <a:xfrm>
            <a:off x="8780704" y="6102126"/>
            <a:ext cx="577694" cy="583728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星形: 五角 26"/>
          <p:cNvSpPr/>
          <p:nvPr/>
        </p:nvSpPr>
        <p:spPr>
          <a:xfrm>
            <a:off x="9486658" y="6102126"/>
            <a:ext cx="577694" cy="583728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星形: 五角 27"/>
          <p:cNvSpPr/>
          <p:nvPr/>
        </p:nvSpPr>
        <p:spPr>
          <a:xfrm>
            <a:off x="10197648" y="6102126"/>
            <a:ext cx="577694" cy="583728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星形: 五角 28"/>
          <p:cNvSpPr/>
          <p:nvPr/>
        </p:nvSpPr>
        <p:spPr>
          <a:xfrm>
            <a:off x="10857698" y="6104804"/>
            <a:ext cx="577694" cy="583728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星形: 五角 29"/>
          <p:cNvSpPr/>
          <p:nvPr/>
        </p:nvSpPr>
        <p:spPr>
          <a:xfrm>
            <a:off x="11535206" y="6104804"/>
            <a:ext cx="577694" cy="583728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780704" y="5599176"/>
            <a:ext cx="2268632" cy="363474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给自己打个分吧！</a:t>
            </a:r>
            <a:endParaRPr lang="zh-CN" altLang="en-US" sz="20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cxnSp>
        <p:nvCxnSpPr>
          <p:cNvPr id="33" name="直接连接符 32"/>
          <p:cNvCxnSpPr>
            <a:stCxn id="6" idx="2"/>
          </p:cNvCxnSpPr>
          <p:nvPr/>
        </p:nvCxnSpPr>
        <p:spPr>
          <a:xfrm>
            <a:off x="2048677" y="4157664"/>
            <a:ext cx="0" cy="39528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7" idx="2"/>
          </p:cNvCxnSpPr>
          <p:nvPr/>
        </p:nvCxnSpPr>
        <p:spPr>
          <a:xfrm>
            <a:off x="5734044" y="3776662"/>
            <a:ext cx="0" cy="77628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5" idx="2"/>
          </p:cNvCxnSpPr>
          <p:nvPr/>
        </p:nvCxnSpPr>
        <p:spPr>
          <a:xfrm>
            <a:off x="3363127" y="4157664"/>
            <a:ext cx="0" cy="1052511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2048677" y="4552950"/>
            <a:ext cx="3685367" cy="0"/>
          </a:xfrm>
          <a:prstGeom prst="straightConnector1">
            <a:avLst/>
          </a:prstGeom>
          <a:ln w="38100">
            <a:prstDash val="lg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2755777" y="5280262"/>
            <a:ext cx="1311039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日本</a:t>
            </a:r>
            <a:endParaRPr lang="en-US" altLang="zh-CN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明治维新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007267" y="3959695"/>
            <a:ext cx="1311039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洋务运动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4007267" y="4462136"/>
            <a:ext cx="131445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3830182" y="4010810"/>
            <a:ext cx="34734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1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9" name="直接箭头连接符 48"/>
          <p:cNvCxnSpPr>
            <a:stCxn id="5" idx="0"/>
            <a:endCxn id="10" idx="0"/>
          </p:cNvCxnSpPr>
          <p:nvPr/>
        </p:nvCxnSpPr>
        <p:spPr>
          <a:xfrm flipV="1">
            <a:off x="4600569" y="2867014"/>
            <a:ext cx="1057278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4483370" y="2124536"/>
            <a:ext cx="1184159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甲午中日战争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4483370" y="2726931"/>
            <a:ext cx="131445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4461258" y="2308287"/>
            <a:ext cx="271761" cy="463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2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4" name="直接连接符 53"/>
          <p:cNvCxnSpPr>
            <a:stCxn id="18" idx="2"/>
          </p:cNvCxnSpPr>
          <p:nvPr/>
        </p:nvCxnSpPr>
        <p:spPr>
          <a:xfrm>
            <a:off x="6858799" y="4157664"/>
            <a:ext cx="0" cy="3044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8228552" y="4157664"/>
            <a:ext cx="0" cy="2976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>
            <a:off x="6858799" y="4462136"/>
            <a:ext cx="1369753" cy="0"/>
          </a:xfrm>
          <a:prstGeom prst="straightConnector1">
            <a:avLst/>
          </a:prstGeom>
          <a:ln w="38100">
            <a:prstDash val="lg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6917662" y="4416893"/>
            <a:ext cx="1507853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戊戌变法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6917662" y="4901135"/>
            <a:ext cx="131445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6895550" y="4482491"/>
            <a:ext cx="271761" cy="463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5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5" name="直接箭头连接符 64"/>
          <p:cNvCxnSpPr>
            <a:stCxn id="11" idx="0"/>
            <a:endCxn id="12" idx="0"/>
          </p:cNvCxnSpPr>
          <p:nvPr/>
        </p:nvCxnSpPr>
        <p:spPr>
          <a:xfrm>
            <a:off x="9550164" y="2867015"/>
            <a:ext cx="1098780" cy="1429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9458819" y="2173166"/>
            <a:ext cx="1590517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八国联军侵华战争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9458819" y="2756433"/>
            <a:ext cx="131445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9436707" y="2337789"/>
            <a:ext cx="271761" cy="463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6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0" name="直接箭头连接符 69"/>
          <p:cNvCxnSpPr>
            <a:stCxn id="50" idx="0"/>
          </p:cNvCxnSpPr>
          <p:nvPr/>
        </p:nvCxnSpPr>
        <p:spPr>
          <a:xfrm flipH="1" flipV="1">
            <a:off x="5075449" y="1506670"/>
            <a:ext cx="1" cy="617866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130643" y="1979734"/>
            <a:ext cx="236723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5058953" y="1569150"/>
            <a:ext cx="102600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3 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签订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897156" y="1527963"/>
            <a:ext cx="1600717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马关条约</a:t>
            </a:r>
            <a:r>
              <a:rPr lang="en-US" altLang="zh-CN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3939568" y="1447804"/>
            <a:ext cx="355084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3830182" y="1025831"/>
            <a:ext cx="102600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4 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影响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595160" y="972414"/>
            <a:ext cx="2992202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大大加深半殖民化程度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78" name="直接箭头连接符 77"/>
          <p:cNvCxnSpPr>
            <a:stCxn id="66" idx="0"/>
          </p:cNvCxnSpPr>
          <p:nvPr/>
        </p:nvCxnSpPr>
        <p:spPr>
          <a:xfrm flipV="1">
            <a:off x="10254078" y="1506670"/>
            <a:ext cx="0" cy="666496"/>
          </a:xfrm>
          <a:prstGeom prst="straightConnector1">
            <a:avLst/>
          </a:prstGeom>
          <a:ln w="38100">
            <a:prstDash val="lg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10239221" y="1702701"/>
            <a:ext cx="102600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3 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签订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1063687" y="1499727"/>
            <a:ext cx="1035476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辛丑条约</a:t>
            </a:r>
            <a:r>
              <a:rPr lang="en-US" altLang="zh-CN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82" name="直接连接符 81"/>
          <p:cNvCxnSpPr/>
          <p:nvPr/>
        </p:nvCxnSpPr>
        <p:spPr>
          <a:xfrm>
            <a:off x="10310911" y="2117894"/>
            <a:ext cx="1788252" cy="664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8621576" y="1447804"/>
            <a:ext cx="355084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8512190" y="1025831"/>
            <a:ext cx="102600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4 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影响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9277168" y="972414"/>
            <a:ext cx="2992202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完全沦为“两半社会”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3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5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3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85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5" grpId="0"/>
      <p:bldP spid="50" grpId="0"/>
      <p:bldP spid="61" grpId="0"/>
      <p:bldP spid="66" grpId="0"/>
      <p:bldP spid="73" grpId="0"/>
      <p:bldP spid="76" grpId="0"/>
      <p:bldP spid="81" grpId="0"/>
      <p:bldP spid="8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1" y="169468"/>
            <a:ext cx="12185194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近代化的早期探索与民族危机的加剧</a:t>
            </a:r>
            <a:r>
              <a:rPr lang="en-US" altLang="zh-CN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8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8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69738" y="1256994"/>
            <a:ext cx="2031012" cy="345970"/>
          </a:xfrm>
          <a:prstGeom prst="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注意</a:t>
            </a:r>
            <a:endParaRPr lang="zh-CN" altLang="en-US" sz="20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27188" y="1256993"/>
            <a:ext cx="1989319" cy="386919"/>
          </a:xfrm>
          <a:prstGeom prst="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dirty="0">
                <a:solidFill>
                  <a:schemeClr val="accent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重要</a:t>
            </a:r>
            <a:endParaRPr lang="zh-CN" altLang="en-US" sz="2000" dirty="0">
              <a:solidFill>
                <a:schemeClr val="accent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884638" y="1256993"/>
            <a:ext cx="2800544" cy="474165"/>
          </a:xfrm>
          <a:prstGeom prst="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dirty="0">
                <a:solidFill>
                  <a:srgbClr val="C00000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非常重要</a:t>
            </a:r>
            <a:endParaRPr lang="zh-CN" altLang="en-US" sz="2000" dirty="0">
              <a:solidFill>
                <a:srgbClr val="C00000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6700" y="1286025"/>
            <a:ext cx="2286893" cy="363474"/>
          </a:xfrm>
          <a:prstGeom prst="rect">
            <a:avLst/>
          </a:prstGeom>
          <a:noFill/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看清重点标记</a:t>
            </a:r>
            <a:endParaRPr lang="zh-CN" altLang="en-US" sz="2400" dirty="0">
              <a:solidFill>
                <a:srgbClr val="C00000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6200000">
            <a:off x="2959325" y="731898"/>
            <a:ext cx="348800" cy="1448304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0" y="1962150"/>
            <a:ext cx="12192000" cy="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304" y="982385"/>
            <a:ext cx="793816" cy="7938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046" y="1110662"/>
            <a:ext cx="620518" cy="62051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876" y="1090691"/>
            <a:ext cx="620518" cy="6205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637" y="1110662"/>
            <a:ext cx="599532" cy="5995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169" y="1110662"/>
            <a:ext cx="599532" cy="59953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01" y="1106359"/>
            <a:ext cx="599532" cy="599532"/>
          </a:xfrm>
          <a:prstGeom prst="rect">
            <a:avLst/>
          </a:prstGeom>
        </p:spPr>
      </p:pic>
      <p:sp>
        <p:nvSpPr>
          <p:cNvPr id="15" name="Freeform 528"/>
          <p:cNvSpPr>
            <a:spLocks noEditPoints="1"/>
          </p:cNvSpPr>
          <p:nvPr/>
        </p:nvSpPr>
        <p:spPr bwMode="auto">
          <a:xfrm>
            <a:off x="0" y="2214107"/>
            <a:ext cx="7256390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考点一：洋务运动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19C60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年代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-90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年代中，技术）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0" y="1962150"/>
            <a:ext cx="12192000" cy="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0" y="2647495"/>
            <a:ext cx="12344400" cy="4362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（一）背景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内忧：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外患：        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（二）目的：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利用西方先进技术，强兵富国，                  （“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中体西用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”）。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（三）代表人物：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中央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——     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；地方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——                                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（四）口号：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前期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——      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；后期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——      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（五）内容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创办军事工业（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世纪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60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年代起）：以       为口号；先后创办               、               、         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    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等一批近代军事工业。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flipV="1">
            <a:off x="1154739" y="3417652"/>
            <a:ext cx="1483686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 flipV="1">
            <a:off x="1154739" y="3778135"/>
            <a:ext cx="125483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flipV="1">
            <a:off x="5381653" y="4254385"/>
            <a:ext cx="238122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/>
          <p:cNvSpPr/>
          <p:nvPr/>
        </p:nvSpPr>
        <p:spPr>
          <a:xfrm flipV="1">
            <a:off x="3543300" y="4783227"/>
            <a:ext cx="837344" cy="64997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/>
        </p:nvSpPr>
        <p:spPr>
          <a:xfrm flipV="1">
            <a:off x="5477982" y="4803711"/>
            <a:ext cx="4172411" cy="48841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/>
          <p:cNvSpPr/>
          <p:nvPr/>
        </p:nvSpPr>
        <p:spPr>
          <a:xfrm flipV="1">
            <a:off x="2812343" y="5368811"/>
            <a:ext cx="104553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>
          <a:xfrm flipV="1">
            <a:off x="5163406" y="5368811"/>
            <a:ext cx="837344" cy="63898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/>
          <p:cNvSpPr/>
          <p:nvPr/>
        </p:nvSpPr>
        <p:spPr>
          <a:xfrm flipV="1">
            <a:off x="4815353" y="6399582"/>
            <a:ext cx="104553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/>
        </p:nvSpPr>
        <p:spPr>
          <a:xfrm flipV="1">
            <a:off x="7855306" y="6382938"/>
            <a:ext cx="1822997" cy="48842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/>
        </p:nvSpPr>
        <p:spPr>
          <a:xfrm>
            <a:off x="9873701" y="6386061"/>
            <a:ext cx="2006878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>
            <a:off x="156830" y="6802831"/>
            <a:ext cx="1625326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44821" y="3090847"/>
            <a:ext cx="17675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太平天国运动</a:t>
            </a:r>
            <a:endParaRPr lang="zh-CN" altLang="en-US" sz="2000" dirty="0"/>
          </a:p>
        </p:txBody>
      </p:sp>
      <p:sp>
        <p:nvSpPr>
          <p:cNvPr id="34" name="文本框 33"/>
          <p:cNvSpPr txBox="1"/>
          <p:nvPr/>
        </p:nvSpPr>
        <p:spPr>
          <a:xfrm>
            <a:off x="786071" y="3453332"/>
            <a:ext cx="17675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鸦片战争</a:t>
            </a:r>
            <a:endParaRPr lang="zh-CN" altLang="en-US" sz="2000" dirty="0"/>
          </a:p>
        </p:txBody>
      </p:sp>
      <p:sp>
        <p:nvSpPr>
          <p:cNvPr id="35" name="文本框 34"/>
          <p:cNvSpPr txBox="1"/>
          <p:nvPr/>
        </p:nvSpPr>
        <p:spPr>
          <a:xfrm>
            <a:off x="5482723" y="3872371"/>
            <a:ext cx="2179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维护清王朝统治</a:t>
            </a:r>
            <a:endParaRPr lang="zh-CN" altLang="en-US" sz="2000" dirty="0"/>
          </a:p>
        </p:txBody>
      </p:sp>
      <p:sp>
        <p:nvSpPr>
          <p:cNvPr id="36" name="文本框 35"/>
          <p:cNvSpPr txBox="1"/>
          <p:nvPr/>
        </p:nvSpPr>
        <p:spPr>
          <a:xfrm>
            <a:off x="3047831" y="4301661"/>
            <a:ext cx="17675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奕</a:t>
            </a:r>
            <a:r>
              <a:rPr lang="zh-CN" altLang="en-US" sz="2800" b="1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䜣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477981" y="4443258"/>
            <a:ext cx="41724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曾国藩、左宗棠、李鸿章和张之洞</a:t>
            </a:r>
            <a:endParaRPr lang="en-US" altLang="zh-CN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07099" y="4383860"/>
            <a:ext cx="1851554" cy="407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“曾左李张”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2840875" y="5032599"/>
            <a:ext cx="988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“自强”</a:t>
            </a:r>
            <a:endParaRPr lang="zh-CN" altLang="en-US" sz="2000" dirty="0"/>
          </a:p>
        </p:txBody>
      </p:sp>
      <p:sp>
        <p:nvSpPr>
          <p:cNvPr id="40" name="文本框 39"/>
          <p:cNvSpPr txBox="1"/>
          <p:nvPr/>
        </p:nvSpPr>
        <p:spPr>
          <a:xfrm>
            <a:off x="5047064" y="4968659"/>
            <a:ext cx="10455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“求富”</a:t>
            </a:r>
            <a:endParaRPr lang="zh-CN" altLang="en-US" sz="2000" dirty="0"/>
          </a:p>
        </p:txBody>
      </p:sp>
      <p:sp>
        <p:nvSpPr>
          <p:cNvPr id="41" name="文本框 40"/>
          <p:cNvSpPr txBox="1"/>
          <p:nvPr/>
        </p:nvSpPr>
        <p:spPr>
          <a:xfrm>
            <a:off x="4824906" y="6035673"/>
            <a:ext cx="9478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“自强”</a:t>
            </a:r>
            <a:endParaRPr lang="zh-CN" altLang="en-US" sz="2000" dirty="0"/>
          </a:p>
        </p:txBody>
      </p:sp>
      <p:sp>
        <p:nvSpPr>
          <p:cNvPr id="42" name="文本框 41"/>
          <p:cNvSpPr txBox="1"/>
          <p:nvPr/>
        </p:nvSpPr>
        <p:spPr>
          <a:xfrm>
            <a:off x="7564186" y="6006230"/>
            <a:ext cx="2179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安庆内军械所</a:t>
            </a:r>
            <a:endParaRPr lang="zh-CN" altLang="en-US" sz="2000" dirty="0"/>
          </a:p>
        </p:txBody>
      </p:sp>
      <p:sp>
        <p:nvSpPr>
          <p:cNvPr id="43" name="文本框 42"/>
          <p:cNvSpPr txBox="1"/>
          <p:nvPr/>
        </p:nvSpPr>
        <p:spPr>
          <a:xfrm>
            <a:off x="9743266" y="5977571"/>
            <a:ext cx="2179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江南制造总局</a:t>
            </a:r>
            <a:endParaRPr lang="zh-CN" altLang="en-US" sz="2000" dirty="0"/>
          </a:p>
        </p:txBody>
      </p:sp>
      <p:sp>
        <p:nvSpPr>
          <p:cNvPr id="44" name="文本框 43"/>
          <p:cNvSpPr txBox="1"/>
          <p:nvPr/>
        </p:nvSpPr>
        <p:spPr>
          <a:xfrm>
            <a:off x="-44719" y="6424028"/>
            <a:ext cx="2179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福州船政局</a:t>
            </a:r>
            <a:endParaRPr lang="zh-CN" altLang="en-US" sz="2000" dirty="0"/>
          </a:p>
        </p:txBody>
      </p:sp>
      <p:sp>
        <p:nvSpPr>
          <p:cNvPr id="45" name="右大括号 44"/>
          <p:cNvSpPr/>
          <p:nvPr/>
        </p:nvSpPr>
        <p:spPr>
          <a:xfrm>
            <a:off x="2834202" y="3098729"/>
            <a:ext cx="45719" cy="81915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123203" y="3247755"/>
            <a:ext cx="1767522" cy="459936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危机感</a:t>
            </a:r>
            <a:r>
              <a:rPr lang="zh-CN" altLang="en-US" sz="2800" b="1" dirty="0">
                <a:solidFill>
                  <a:srgbClr val="C00000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爆棚</a:t>
            </a:r>
            <a:endParaRPr lang="zh-CN" altLang="en-US" sz="2000" b="1" dirty="0">
              <a:solidFill>
                <a:srgbClr val="C00000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131" y="2037591"/>
            <a:ext cx="1523597" cy="1729795"/>
          </a:xfrm>
          <a:prstGeom prst="ellipse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447" y="2005472"/>
            <a:ext cx="1406740" cy="1764822"/>
          </a:xfrm>
          <a:prstGeom prst="ellipse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8747713" y="2730288"/>
            <a:ext cx="1304431" cy="46256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曾国藩</a:t>
            </a:r>
            <a:endParaRPr lang="zh-CN" altLang="en-US" sz="28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0257601" y="2730287"/>
            <a:ext cx="1304431" cy="46256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李鸿章</a:t>
            </a:r>
            <a:endParaRPr lang="zh-CN" altLang="en-US" sz="28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692" y="2231452"/>
            <a:ext cx="535635" cy="53563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10" y="2192427"/>
            <a:ext cx="544443" cy="544443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95984" y="3667559"/>
            <a:ext cx="1311560" cy="1311560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10561197" y="4176859"/>
            <a:ext cx="871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䜣</a:t>
            </a:r>
            <a:endParaRPr lang="zh-CN" altLang="en-US" sz="3200" b="1" dirty="0"/>
          </a:p>
        </p:txBody>
      </p:sp>
      <p:sp>
        <p:nvSpPr>
          <p:cNvPr id="63" name="对话气泡: 椭圆形 62"/>
          <p:cNvSpPr/>
          <p:nvPr/>
        </p:nvSpPr>
        <p:spPr>
          <a:xfrm>
            <a:off x="6787299" y="2775843"/>
            <a:ext cx="1713430" cy="1023662"/>
          </a:xfrm>
          <a:prstGeom prst="wedgeEllipseCallout">
            <a:avLst>
              <a:gd name="adj1" fmla="val 56362"/>
              <a:gd name="adj2" fmla="val -1134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大声说出来我们是什么阶级？</a:t>
            </a:r>
            <a:endParaRPr lang="zh-CN" altLang="en-US" dirty="0">
              <a:solidFill>
                <a:schemeClr val="tx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06252" y="4843368"/>
            <a:ext cx="1311560" cy="1311560"/>
          </a:xfrm>
          <a:prstGeom prst="rect">
            <a:avLst/>
          </a:prstGeom>
        </p:spPr>
      </p:pic>
      <p:sp>
        <p:nvSpPr>
          <p:cNvPr id="65" name="文本框 64"/>
          <p:cNvSpPr txBox="1"/>
          <p:nvPr/>
        </p:nvSpPr>
        <p:spPr>
          <a:xfrm>
            <a:off x="10123884" y="5292227"/>
            <a:ext cx="1311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地主阶级洋务派</a:t>
            </a:r>
            <a:endParaRPr lang="zh-CN" altLang="en-US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5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00"/>
                            </p:stCondLst>
                            <p:childTnLst>
                              <p:par>
                                <p:cTn id="1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00"/>
                            </p:stCondLst>
                            <p:childTnLst>
                              <p:par>
                                <p:cTn id="18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500"/>
                            </p:stCondLst>
                            <p:childTnLst>
                              <p:par>
                                <p:cTn id="19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5" grpId="0" animBg="1"/>
      <p:bldP spid="18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/>
      <p:bldP spid="34" grpId="0"/>
      <p:bldP spid="35" grpId="0"/>
      <p:bldP spid="36" grpId="0"/>
      <p:bldP spid="37" grpId="0"/>
      <p:bldP spid="38" grpId="0" animBg="1"/>
      <p:bldP spid="39" grpId="0"/>
      <p:bldP spid="40" grpId="0"/>
      <p:bldP spid="41" grpId="0"/>
      <p:bldP spid="42" grpId="0"/>
      <p:bldP spid="43" grpId="0"/>
      <p:bldP spid="44" grpId="0"/>
      <p:bldP spid="45" grpId="0" animBg="1"/>
      <p:bldP spid="46" grpId="0" animBg="1"/>
      <p:bldP spid="56" grpId="0" animBg="1"/>
      <p:bldP spid="57" grpId="0" animBg="1"/>
      <p:bldP spid="62" grpId="0"/>
      <p:bldP spid="63" grpId="0" animBg="1"/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近代化的早期探索与民族危机的加剧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416872"/>
            <a:ext cx="6847970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考点一：洋务运动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世纪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60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年代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-90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年代中）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0471" y="1132687"/>
            <a:ext cx="12344400" cy="5879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教育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）兴办        ，培养翻译和军事人才；（            是中国第一所新式学堂）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）设立       ，翻译外国科技书籍；</a:t>
            </a:r>
            <a:endParaRPr lang="zh-CN" altLang="en-US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          出国深造。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兴办民用工业（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世纪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70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年代起）：以     为口号；兴办了           、          、           、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等。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军事：建立新式海陆军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）陆军：组建           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）海军：建成       、          和           三支海军；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1885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年，成立         统一协调指挥。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（六）结果：                             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，标志着洋务运动的破产。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（七）评价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地位：                             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——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中国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近代化的开端</a:t>
            </a:r>
            <a:endParaRPr lang="en-US" altLang="zh-CN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5" name="任意多边形: 形状 4"/>
          <p:cNvSpPr/>
          <p:nvPr/>
        </p:nvSpPr>
        <p:spPr>
          <a:xfrm flipV="1">
            <a:off x="1452643" y="2005835"/>
            <a:ext cx="886520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/>
        </p:nvSpPr>
        <p:spPr>
          <a:xfrm flipV="1">
            <a:off x="1367583" y="2466122"/>
            <a:ext cx="837344" cy="63898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/>
        </p:nvSpPr>
        <p:spPr>
          <a:xfrm flipV="1">
            <a:off x="948911" y="2898868"/>
            <a:ext cx="1156336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 flipV="1">
            <a:off x="5439851" y="1960115"/>
            <a:ext cx="151384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4833797" y="3365102"/>
            <a:ext cx="837344" cy="63898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 flipV="1">
            <a:off x="7226121" y="3351330"/>
            <a:ext cx="1395459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 flipV="1">
            <a:off x="8803773" y="3347517"/>
            <a:ext cx="1375618" cy="50127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 flipV="1">
            <a:off x="10361584" y="3376095"/>
            <a:ext cx="1567130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flipV="1">
            <a:off x="180471" y="3863977"/>
            <a:ext cx="1272172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flipV="1">
            <a:off x="2204927" y="4704592"/>
            <a:ext cx="1208124" cy="63898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 flipV="1">
            <a:off x="2204927" y="5196248"/>
            <a:ext cx="837344" cy="63898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flipV="1">
            <a:off x="3413051" y="5196248"/>
            <a:ext cx="837344" cy="63898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5021179" y="5228197"/>
            <a:ext cx="837344" cy="63898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flipV="1">
            <a:off x="1971645" y="5748370"/>
            <a:ext cx="463117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 flipV="1">
            <a:off x="1267902" y="6654699"/>
            <a:ext cx="3669475" cy="5635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328818" y="1628584"/>
            <a:ext cx="12678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新式学校</a:t>
            </a:r>
            <a:endParaRPr lang="zh-CN" altLang="en-US" sz="2000" dirty="0"/>
          </a:p>
        </p:txBody>
      </p:sp>
      <p:sp>
        <p:nvSpPr>
          <p:cNvPr id="21" name="文本框 20"/>
          <p:cNvSpPr txBox="1"/>
          <p:nvPr/>
        </p:nvSpPr>
        <p:spPr>
          <a:xfrm>
            <a:off x="5111571" y="1523088"/>
            <a:ext cx="2170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京师同文馆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63660" y="2951221"/>
            <a:ext cx="1007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求富</a:t>
            </a:r>
            <a:endParaRPr lang="zh-CN" altLang="en-US" sz="2000" dirty="0"/>
          </a:p>
        </p:txBody>
      </p:sp>
      <p:sp>
        <p:nvSpPr>
          <p:cNvPr id="23" name="文本框 22"/>
          <p:cNvSpPr txBox="1"/>
          <p:nvPr/>
        </p:nvSpPr>
        <p:spPr>
          <a:xfrm>
            <a:off x="1962736" y="4325007"/>
            <a:ext cx="17518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新式洋枪队</a:t>
            </a:r>
            <a:endParaRPr lang="zh-CN" altLang="en-US" sz="2000" dirty="0"/>
          </a:p>
        </p:txBody>
      </p:sp>
      <p:sp>
        <p:nvSpPr>
          <p:cNvPr id="24" name="文本框 23"/>
          <p:cNvSpPr txBox="1"/>
          <p:nvPr/>
        </p:nvSpPr>
        <p:spPr>
          <a:xfrm>
            <a:off x="7188747" y="2988050"/>
            <a:ext cx="15671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轮船招商局</a:t>
            </a:r>
            <a:endParaRPr lang="zh-CN" altLang="en-US" sz="2000" dirty="0"/>
          </a:p>
        </p:txBody>
      </p:sp>
      <p:sp>
        <p:nvSpPr>
          <p:cNvPr id="25" name="文本框 24"/>
          <p:cNvSpPr txBox="1"/>
          <p:nvPr/>
        </p:nvSpPr>
        <p:spPr>
          <a:xfrm>
            <a:off x="2037324" y="4826333"/>
            <a:ext cx="10049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南洋</a:t>
            </a:r>
            <a:endParaRPr lang="zh-CN" altLang="en-US" sz="2000" dirty="0"/>
          </a:p>
        </p:txBody>
      </p:sp>
      <p:sp>
        <p:nvSpPr>
          <p:cNvPr id="26" name="文本框 25"/>
          <p:cNvSpPr txBox="1"/>
          <p:nvPr/>
        </p:nvSpPr>
        <p:spPr>
          <a:xfrm>
            <a:off x="816557" y="2531601"/>
            <a:ext cx="15112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派遣留学生</a:t>
            </a:r>
            <a:endParaRPr lang="zh-CN" altLang="en-US" sz="2000" dirty="0"/>
          </a:p>
        </p:txBody>
      </p:sp>
      <p:sp>
        <p:nvSpPr>
          <p:cNvPr id="27" name="文本框 26"/>
          <p:cNvSpPr txBox="1"/>
          <p:nvPr/>
        </p:nvSpPr>
        <p:spPr>
          <a:xfrm>
            <a:off x="8803773" y="2988050"/>
            <a:ext cx="12678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开平煤矿</a:t>
            </a:r>
            <a:endParaRPr lang="zh-CN" altLang="en-US" sz="20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233031" y="2065378"/>
            <a:ext cx="12678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翻译馆</a:t>
            </a:r>
            <a:endParaRPr lang="zh-CN" altLang="en-US" sz="2000" dirty="0"/>
          </a:p>
        </p:txBody>
      </p:sp>
      <p:sp>
        <p:nvSpPr>
          <p:cNvPr id="29" name="文本框 28"/>
          <p:cNvSpPr txBox="1"/>
          <p:nvPr/>
        </p:nvSpPr>
        <p:spPr>
          <a:xfrm>
            <a:off x="10543777" y="2996939"/>
            <a:ext cx="12678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汉阳铁厂</a:t>
            </a:r>
            <a:endParaRPr lang="zh-CN" altLang="en-US" sz="2000" dirty="0"/>
          </a:p>
        </p:txBody>
      </p:sp>
      <p:sp>
        <p:nvSpPr>
          <p:cNvPr id="30" name="文本框 29"/>
          <p:cNvSpPr txBox="1"/>
          <p:nvPr/>
        </p:nvSpPr>
        <p:spPr>
          <a:xfrm>
            <a:off x="-35311" y="3420376"/>
            <a:ext cx="16284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湖北织布局</a:t>
            </a:r>
            <a:endParaRPr lang="zh-CN" altLang="en-US" sz="2000" dirty="0"/>
          </a:p>
        </p:txBody>
      </p:sp>
      <p:sp>
        <p:nvSpPr>
          <p:cNvPr id="31" name="文本框 30"/>
          <p:cNvSpPr txBox="1"/>
          <p:nvPr/>
        </p:nvSpPr>
        <p:spPr>
          <a:xfrm>
            <a:off x="3329249" y="4798582"/>
            <a:ext cx="10049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北洋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937377" y="4807338"/>
            <a:ext cx="10049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福建</a:t>
            </a:r>
            <a:endParaRPr lang="zh-CN" altLang="en-US" sz="2000" dirty="0"/>
          </a:p>
        </p:txBody>
      </p:sp>
      <p:sp>
        <p:nvSpPr>
          <p:cNvPr id="33" name="任意多边形: 形状 32"/>
          <p:cNvSpPr/>
          <p:nvPr/>
        </p:nvSpPr>
        <p:spPr>
          <a:xfrm flipV="1">
            <a:off x="9072909" y="5157320"/>
            <a:ext cx="1106481" cy="50127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8996719" y="4770243"/>
            <a:ext cx="12588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海军衙门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000479" y="5325203"/>
            <a:ext cx="4802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1895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年甲午中日战争中北洋海军全军覆没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293698" y="6279149"/>
            <a:ext cx="3817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中国历史上第一次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近代化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运动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253">
            <a:off x="3895377" y="4345442"/>
            <a:ext cx="581310" cy="581310"/>
          </a:xfrm>
          <a:prstGeom prst="rect">
            <a:avLst/>
          </a:prstGeom>
        </p:spPr>
      </p:pic>
      <p:pic>
        <p:nvPicPr>
          <p:cNvPr id="43" name="图形 42" descr="直箭头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082319" y="6085752"/>
            <a:ext cx="914400" cy="914400"/>
          </a:xfrm>
          <a:prstGeom prst="rect">
            <a:avLst/>
          </a:prstGeom>
        </p:spPr>
      </p:pic>
      <p:sp>
        <p:nvSpPr>
          <p:cNvPr id="44" name="矩形: 圆角 43"/>
          <p:cNvSpPr/>
          <p:nvPr/>
        </p:nvSpPr>
        <p:spPr>
          <a:xfrm>
            <a:off x="8996719" y="5925992"/>
            <a:ext cx="3176232" cy="91982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政治</a:t>
            </a:r>
            <a:r>
              <a:rPr lang="zh-CN" altLang="en-US" sz="2000" dirty="0">
                <a:solidFill>
                  <a:schemeClr val="accent4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民主化</a:t>
            </a:r>
            <a:endParaRPr lang="en-US" altLang="zh-CN" dirty="0">
              <a:solidFill>
                <a:schemeClr val="accent4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algn="ctr"/>
            <a:r>
              <a:rPr lang="zh-CN" altLang="en-US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经济</a:t>
            </a:r>
            <a:r>
              <a:rPr lang="zh-CN" altLang="en-US" sz="2000" dirty="0">
                <a:solidFill>
                  <a:schemeClr val="accent4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工业化</a:t>
            </a:r>
            <a:endParaRPr lang="en-US" altLang="zh-CN" dirty="0">
              <a:solidFill>
                <a:schemeClr val="accent4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algn="r"/>
            <a:r>
              <a:rPr lang="zh-CN" altLang="en-US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思想</a:t>
            </a:r>
            <a:r>
              <a:rPr lang="zh-CN" altLang="en-US" sz="2000" dirty="0">
                <a:solidFill>
                  <a:schemeClr val="accent4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科学化</a:t>
            </a:r>
            <a:endParaRPr lang="zh-CN" altLang="en-US" dirty="0">
              <a:solidFill>
                <a:schemeClr val="accent4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62" y="5777172"/>
            <a:ext cx="464717" cy="464717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294" y="5777172"/>
            <a:ext cx="461360" cy="46136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826" y="5772869"/>
            <a:ext cx="460456" cy="46045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778" y="480924"/>
            <a:ext cx="535635" cy="53563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896" y="441899"/>
            <a:ext cx="544443" cy="5444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000"/>
                            </p:stCondLst>
                            <p:childTnLst>
                              <p:par>
                                <p:cTn id="1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 animBg="1"/>
      <p:bldP spid="35" grpId="0"/>
      <p:bldP spid="37" grpId="0"/>
      <p:bldP spid="38" grpId="0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近代化的早期探索与民族危机的加剧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416872"/>
            <a:ext cx="6847970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考点一：洋务运动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世纪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60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年代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-90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年代中）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14527"/>
            <a:ext cx="12344400" cy="4362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进步性：在客观上促进了                      ，                起到了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一定的抵制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作用。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局限性：洋务运动的根本目的是                       ，再加上其内部的腐败和外国势力的挤压，它没有使中国         的道路。（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重技术，轻制度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。）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（八）启示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              ；学习西方，不仅要学习技术，还要                            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7" name="任意多边形: 形状 6"/>
          <p:cNvSpPr/>
          <p:nvPr/>
        </p:nvSpPr>
        <p:spPr>
          <a:xfrm flipV="1">
            <a:off x="3281442" y="1520455"/>
            <a:ext cx="2672791" cy="7070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 flipV="1">
            <a:off x="6237769" y="1520455"/>
            <a:ext cx="2066259" cy="7071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3951293" y="1967019"/>
            <a:ext cx="2779116" cy="70711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 flipV="1">
            <a:off x="1048604" y="2456120"/>
            <a:ext cx="1067275" cy="60701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 flipV="1">
            <a:off x="100439" y="3383280"/>
            <a:ext cx="2770352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 flipV="1">
            <a:off x="6949674" y="3383278"/>
            <a:ext cx="3565926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992494" y="1126474"/>
            <a:ext cx="3250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中国民族资本主义的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产生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92597" y="1185004"/>
            <a:ext cx="23433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对外国资本的入侵</a:t>
            </a:r>
            <a:endParaRPr lang="zh-CN" altLang="en-US" sz="2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3898068" y="1615999"/>
            <a:ext cx="30205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维护和巩固清政府的统治</a:t>
            </a:r>
            <a:endParaRPr lang="zh-CN" altLang="en-US" sz="20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048604" y="2062728"/>
            <a:ext cx="12730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走上富强</a:t>
            </a:r>
            <a:endParaRPr lang="zh-CN" altLang="en-US" sz="2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-24637" y="3015222"/>
            <a:ext cx="30205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封建地主阶级不能救中国</a:t>
            </a:r>
            <a:endParaRPr lang="zh-CN" altLang="en-US" sz="2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6949674" y="3028887"/>
            <a:ext cx="3749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学习先进的政治制度和思想文化</a:t>
            </a:r>
            <a:endParaRPr lang="zh-CN" altLang="en-US" sz="20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15" y="2491505"/>
            <a:ext cx="476535" cy="47653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92" y="2491505"/>
            <a:ext cx="472298" cy="4722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88" y="3920695"/>
            <a:ext cx="2235348" cy="2751197"/>
          </a:xfrm>
          <a:prstGeom prst="ellipse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8435970" y="5783869"/>
            <a:ext cx="1304431" cy="46256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左宗棠</a:t>
            </a:r>
            <a:endParaRPr lang="zh-CN" altLang="en-US" sz="28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6" t="25239" r="7822" b="39922"/>
          <a:stretch>
            <a:fillRect/>
          </a:stretch>
        </p:blipFill>
        <p:spPr>
          <a:xfrm>
            <a:off x="1406449" y="4029478"/>
            <a:ext cx="4537964" cy="289129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251942" y="4221244"/>
            <a:ext cx="2580724" cy="15003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1875</a:t>
            </a:r>
            <a:r>
              <a:rPr lang="zh-CN" altLang="en-US" sz="20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年，          收复新疆。</a:t>
            </a:r>
            <a:endParaRPr lang="en-US" altLang="zh-CN" sz="20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algn="ctr"/>
            <a:endParaRPr lang="en-US" altLang="zh-CN" sz="20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algn="ctr"/>
            <a:r>
              <a:rPr lang="zh-CN" altLang="en-US" sz="20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           ，清政府在新疆建立行省。</a:t>
            </a:r>
            <a:endParaRPr lang="zh-CN" altLang="en-US" sz="20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30" name="任意多边形: 形状 29"/>
          <p:cNvSpPr/>
          <p:nvPr/>
        </p:nvSpPr>
        <p:spPr>
          <a:xfrm flipV="1">
            <a:off x="4286562" y="4453184"/>
            <a:ext cx="88897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 flipV="1">
            <a:off x="3281442" y="5368141"/>
            <a:ext cx="88897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216427" y="4105521"/>
            <a:ext cx="9813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左宗棠</a:t>
            </a:r>
            <a:endParaRPr lang="zh-CN" altLang="en-US" sz="2000" dirty="0">
              <a:solidFill>
                <a:schemeClr val="accent4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281442" y="5031425"/>
            <a:ext cx="9813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1884</a:t>
            </a:r>
            <a:r>
              <a:rPr lang="zh-CN" altLang="en-US" sz="20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endParaRPr lang="zh-CN" altLang="en-US" sz="2000" dirty="0">
              <a:solidFill>
                <a:schemeClr val="accent4"/>
              </a:solidFill>
            </a:endParaRPr>
          </a:p>
        </p:txBody>
      </p:sp>
      <p:sp>
        <p:nvSpPr>
          <p:cNvPr id="34" name="对话气泡: 椭圆形 33"/>
          <p:cNvSpPr/>
          <p:nvPr/>
        </p:nvSpPr>
        <p:spPr>
          <a:xfrm>
            <a:off x="9928836" y="3491383"/>
            <a:ext cx="1915834" cy="1375336"/>
          </a:xfrm>
          <a:prstGeom prst="wedgeEllipseCallout">
            <a:avLst>
              <a:gd name="adj1" fmla="val -47293"/>
              <a:gd name="adj2" fmla="val 2967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兴办工业有我，收复边疆也有我。</a:t>
            </a:r>
            <a:endParaRPr lang="zh-CN" altLang="en-US" dirty="0">
              <a:solidFill>
                <a:schemeClr val="tx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778" y="480924"/>
            <a:ext cx="535635" cy="5356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896" y="441899"/>
            <a:ext cx="544443" cy="5444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24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近代化的早期探索与民族危机的加剧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416872"/>
            <a:ext cx="5822815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考点二：甲午中日战争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1894-1895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380" y="1324105"/>
            <a:ext cx="12344400" cy="52828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（一）背景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大陆政策：日本为实现征服朝鲜、侵略中国、称霸世界的梦想。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导火线：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1894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年，朝鲜发生东学党起义。     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（二）主要战役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 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——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战争爆发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；       牺牲。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；致远舰管带        殉国。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      ；      牺牲；日军制造了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    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      ；      殉国；        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全军覆没。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（三）结果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清政府战败，中日签订           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5" name="图片 4" descr="地图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4988" y="2102730"/>
            <a:ext cx="6577012" cy="4743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6"/>
          <p:cNvSpPr txBox="1"/>
          <p:nvPr/>
        </p:nvSpPr>
        <p:spPr>
          <a:xfrm>
            <a:off x="7702274" y="5553943"/>
            <a:ext cx="1413772" cy="908864"/>
          </a:xfrm>
          <a:prstGeom prst="ellipse">
            <a:avLst/>
          </a:prstGeom>
          <a:solidFill>
            <a:srgbClr val="C00000">
              <a:alpha val="87000"/>
            </a:srgbClr>
          </a:solidFill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</a:rPr>
              <a:t>威海卫战役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9" name="文本框 6"/>
          <p:cNvSpPr txBox="1"/>
          <p:nvPr/>
        </p:nvSpPr>
        <p:spPr>
          <a:xfrm>
            <a:off x="10524711" y="5641225"/>
            <a:ext cx="1061623" cy="908864"/>
          </a:xfrm>
          <a:prstGeom prst="ellipse">
            <a:avLst/>
          </a:prstGeom>
          <a:solidFill>
            <a:srgbClr val="C00000">
              <a:alpha val="88000"/>
            </a:srgbClr>
          </a:solidFill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</a:rPr>
              <a:t>丰岛战役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0" name="文本框 6"/>
          <p:cNvSpPr txBox="1"/>
          <p:nvPr/>
        </p:nvSpPr>
        <p:spPr>
          <a:xfrm>
            <a:off x="10258079" y="3878251"/>
            <a:ext cx="1328255" cy="1103620"/>
          </a:xfrm>
          <a:prstGeom prst="ellipse">
            <a:avLst/>
          </a:prstGeom>
          <a:solidFill>
            <a:srgbClr val="C00000">
              <a:alpha val="74000"/>
            </a:srgbClr>
          </a:solidFill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</a:rPr>
              <a:t>平壤</a:t>
            </a:r>
            <a:endParaRPr lang="en-US" altLang="zh-CN" dirty="0">
              <a:solidFill>
                <a:schemeClr val="bg1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</a:rPr>
              <a:t>战役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1" name="文本框 6"/>
          <p:cNvSpPr txBox="1"/>
          <p:nvPr/>
        </p:nvSpPr>
        <p:spPr>
          <a:xfrm>
            <a:off x="9116046" y="3326441"/>
            <a:ext cx="1061623" cy="1103620"/>
          </a:xfrm>
          <a:prstGeom prst="ellipse">
            <a:avLst/>
          </a:prstGeom>
          <a:solidFill>
            <a:srgbClr val="C00000">
              <a:alpha val="76000"/>
            </a:srgbClr>
          </a:solidFill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</a:rPr>
              <a:t>黄海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</a:rPr>
              <a:t>海战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2" name="文本框 6"/>
          <p:cNvSpPr txBox="1"/>
          <p:nvPr/>
        </p:nvSpPr>
        <p:spPr>
          <a:xfrm>
            <a:off x="7229648" y="4526075"/>
            <a:ext cx="1413772" cy="908864"/>
          </a:xfrm>
          <a:prstGeom prst="ellipse">
            <a:avLst/>
          </a:prstGeom>
          <a:solidFill>
            <a:srgbClr val="C00000">
              <a:alpha val="75000"/>
            </a:srgbClr>
          </a:solidFill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</a:rPr>
              <a:t>辽东半岛战役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19" name="图形 18" descr="箭头顺时针弯曲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648006" y="5010269"/>
            <a:ext cx="678621" cy="678621"/>
          </a:xfrm>
          <a:prstGeom prst="rect">
            <a:avLst/>
          </a:prstGeom>
        </p:spPr>
      </p:pic>
      <p:pic>
        <p:nvPicPr>
          <p:cNvPr id="20" name="图形 19" descr="箭头顺时针弯曲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9969385" y="3631958"/>
            <a:ext cx="678621" cy="678621"/>
          </a:xfrm>
          <a:prstGeom prst="rect">
            <a:avLst/>
          </a:prstGeom>
        </p:spPr>
      </p:pic>
      <p:pic>
        <p:nvPicPr>
          <p:cNvPr id="21" name="图形 20" descr="箭头顺时针弯曲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071280" flipH="1">
            <a:off x="8262408" y="3903982"/>
            <a:ext cx="895898" cy="895898"/>
          </a:xfrm>
          <a:prstGeom prst="rect">
            <a:avLst/>
          </a:prstGeom>
        </p:spPr>
      </p:pic>
      <p:pic>
        <p:nvPicPr>
          <p:cNvPr id="22" name="图形 21" descr="箭头顺时针弯曲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79708" flipV="1">
            <a:off x="7504606" y="5287135"/>
            <a:ext cx="678621" cy="678621"/>
          </a:xfrm>
          <a:prstGeom prst="rect">
            <a:avLst/>
          </a:prstGeom>
        </p:spPr>
      </p:pic>
      <p:sp>
        <p:nvSpPr>
          <p:cNvPr id="23" name="任意多边形: 形状 22"/>
          <p:cNvSpPr/>
          <p:nvPr/>
        </p:nvSpPr>
        <p:spPr>
          <a:xfrm flipV="1">
            <a:off x="460346" y="3071876"/>
            <a:ext cx="1139853" cy="4652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/>
        </p:nvSpPr>
        <p:spPr>
          <a:xfrm flipV="1">
            <a:off x="460346" y="3533061"/>
            <a:ext cx="1139853" cy="4652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/>
          <p:cNvSpPr/>
          <p:nvPr/>
        </p:nvSpPr>
        <p:spPr>
          <a:xfrm flipV="1">
            <a:off x="1705831" y="3555415"/>
            <a:ext cx="1139853" cy="4652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>
          <a:xfrm flipV="1">
            <a:off x="460346" y="3947717"/>
            <a:ext cx="1139853" cy="4652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/>
          <p:cNvSpPr/>
          <p:nvPr/>
        </p:nvSpPr>
        <p:spPr>
          <a:xfrm flipV="1">
            <a:off x="3146686" y="3958643"/>
            <a:ext cx="1139853" cy="4652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/>
        </p:nvSpPr>
        <p:spPr>
          <a:xfrm>
            <a:off x="447010" y="4419218"/>
            <a:ext cx="1915106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/>
        </p:nvSpPr>
        <p:spPr>
          <a:xfrm flipV="1">
            <a:off x="2615241" y="4474274"/>
            <a:ext cx="957359" cy="66035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/>
          <p:cNvSpPr/>
          <p:nvPr/>
        </p:nvSpPr>
        <p:spPr>
          <a:xfrm flipV="1">
            <a:off x="460346" y="4902288"/>
            <a:ext cx="135366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>
            <a:off x="460346" y="5389219"/>
            <a:ext cx="1915106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/>
          <p:cNvSpPr/>
          <p:nvPr/>
        </p:nvSpPr>
        <p:spPr>
          <a:xfrm flipV="1">
            <a:off x="2604903" y="5388409"/>
            <a:ext cx="967697" cy="4652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: 形状 32"/>
          <p:cNvSpPr/>
          <p:nvPr/>
        </p:nvSpPr>
        <p:spPr>
          <a:xfrm flipV="1">
            <a:off x="4174299" y="5383720"/>
            <a:ext cx="1382559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91" y="436843"/>
            <a:ext cx="542005" cy="54200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621" y="416872"/>
            <a:ext cx="542005" cy="54200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684" y="2090367"/>
            <a:ext cx="542005" cy="54200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679" y="2080825"/>
            <a:ext cx="542005" cy="54200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689" y="2102730"/>
            <a:ext cx="542005" cy="542005"/>
          </a:xfrm>
          <a:prstGeom prst="rect">
            <a:avLst/>
          </a:prstGeom>
        </p:spPr>
      </p:pic>
      <p:sp>
        <p:nvSpPr>
          <p:cNvPr id="40" name="任意多边形: 形状 39"/>
          <p:cNvSpPr/>
          <p:nvPr/>
        </p:nvSpPr>
        <p:spPr>
          <a:xfrm>
            <a:off x="2748915" y="6823907"/>
            <a:ext cx="1378070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317" y="2232533"/>
            <a:ext cx="1453179" cy="2078046"/>
          </a:xfrm>
          <a:prstGeom prst="ellipse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6923319" y="2800259"/>
            <a:ext cx="283442" cy="85567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邓世昌</a:t>
            </a:r>
            <a:endParaRPr lang="zh-CN" altLang="en-US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47010" y="2671766"/>
            <a:ext cx="12588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丰岛战役</a:t>
            </a:r>
            <a:endParaRPr lang="zh-CN" altLang="en-US" sz="2000" dirty="0"/>
          </a:p>
        </p:txBody>
      </p:sp>
      <p:sp>
        <p:nvSpPr>
          <p:cNvPr id="45" name="文本框 44"/>
          <p:cNvSpPr txBox="1"/>
          <p:nvPr/>
        </p:nvSpPr>
        <p:spPr>
          <a:xfrm>
            <a:off x="192678" y="3160378"/>
            <a:ext cx="17675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平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壤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战役</a:t>
            </a:r>
            <a:endParaRPr lang="zh-CN" altLang="en-US" sz="2000" dirty="0"/>
          </a:p>
        </p:txBody>
      </p:sp>
      <p:sp>
        <p:nvSpPr>
          <p:cNvPr id="46" name="文本框 45"/>
          <p:cNvSpPr txBox="1"/>
          <p:nvPr/>
        </p:nvSpPr>
        <p:spPr>
          <a:xfrm>
            <a:off x="1814007" y="3150119"/>
            <a:ext cx="1031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左宝贵</a:t>
            </a:r>
            <a:endParaRPr lang="zh-CN" altLang="en-US" sz="2000" dirty="0"/>
          </a:p>
        </p:txBody>
      </p:sp>
      <p:sp>
        <p:nvSpPr>
          <p:cNvPr id="47" name="文本框 46"/>
          <p:cNvSpPr txBox="1"/>
          <p:nvPr/>
        </p:nvSpPr>
        <p:spPr>
          <a:xfrm>
            <a:off x="429570" y="3587382"/>
            <a:ext cx="12762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黄海海战</a:t>
            </a:r>
            <a:endParaRPr lang="zh-CN" altLang="en-US" sz="2000" dirty="0"/>
          </a:p>
        </p:txBody>
      </p:sp>
      <p:sp>
        <p:nvSpPr>
          <p:cNvPr id="48" name="文本框 47"/>
          <p:cNvSpPr txBox="1"/>
          <p:nvPr/>
        </p:nvSpPr>
        <p:spPr>
          <a:xfrm>
            <a:off x="3166387" y="3577103"/>
            <a:ext cx="1100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邓世昌</a:t>
            </a:r>
            <a:endParaRPr lang="zh-CN" altLang="en-US" sz="2000" dirty="0"/>
          </a:p>
        </p:txBody>
      </p:sp>
      <p:sp>
        <p:nvSpPr>
          <p:cNvPr id="49" name="文本框 48"/>
          <p:cNvSpPr txBox="1"/>
          <p:nvPr/>
        </p:nvSpPr>
        <p:spPr>
          <a:xfrm>
            <a:off x="429570" y="4056277"/>
            <a:ext cx="17675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辽东半岛战役</a:t>
            </a:r>
            <a:endParaRPr lang="zh-CN" altLang="en-US" sz="2000" dirty="0"/>
          </a:p>
        </p:txBody>
      </p:sp>
      <p:sp>
        <p:nvSpPr>
          <p:cNvPr id="50" name="文本框 49"/>
          <p:cNvSpPr txBox="1"/>
          <p:nvPr/>
        </p:nvSpPr>
        <p:spPr>
          <a:xfrm>
            <a:off x="2574681" y="4094281"/>
            <a:ext cx="997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徐邦道</a:t>
            </a:r>
            <a:endParaRPr lang="zh-CN" altLang="en-US" sz="2000" dirty="0"/>
          </a:p>
        </p:txBody>
      </p:sp>
      <p:sp>
        <p:nvSpPr>
          <p:cNvPr id="51" name="文本框 50"/>
          <p:cNvSpPr txBox="1"/>
          <p:nvPr/>
        </p:nvSpPr>
        <p:spPr>
          <a:xfrm>
            <a:off x="388146" y="4538528"/>
            <a:ext cx="15315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旅顺大屠杀</a:t>
            </a:r>
            <a:endParaRPr lang="zh-CN" altLang="en-US" sz="2000" dirty="0"/>
          </a:p>
        </p:txBody>
      </p:sp>
      <p:sp>
        <p:nvSpPr>
          <p:cNvPr id="52" name="文本框 51"/>
          <p:cNvSpPr txBox="1"/>
          <p:nvPr/>
        </p:nvSpPr>
        <p:spPr>
          <a:xfrm>
            <a:off x="270176" y="5006550"/>
            <a:ext cx="17675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威海卫战役</a:t>
            </a:r>
            <a:endParaRPr lang="zh-CN" altLang="en-US" sz="2000" dirty="0"/>
          </a:p>
        </p:txBody>
      </p:sp>
      <p:sp>
        <p:nvSpPr>
          <p:cNvPr id="53" name="文本框 52"/>
          <p:cNvSpPr txBox="1"/>
          <p:nvPr/>
        </p:nvSpPr>
        <p:spPr>
          <a:xfrm>
            <a:off x="2595025" y="5001051"/>
            <a:ext cx="9746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丁汝昌</a:t>
            </a:r>
            <a:endParaRPr lang="zh-CN" altLang="en-US" sz="2000" dirty="0"/>
          </a:p>
        </p:txBody>
      </p:sp>
      <p:sp>
        <p:nvSpPr>
          <p:cNvPr id="54" name="文本框 53"/>
          <p:cNvSpPr txBox="1"/>
          <p:nvPr/>
        </p:nvSpPr>
        <p:spPr>
          <a:xfrm>
            <a:off x="4126985" y="4996310"/>
            <a:ext cx="131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北洋舰队</a:t>
            </a:r>
            <a:endParaRPr lang="zh-CN" altLang="en-US" sz="2000" dirty="0"/>
          </a:p>
        </p:txBody>
      </p:sp>
      <p:sp>
        <p:nvSpPr>
          <p:cNvPr id="55" name="文本框 54"/>
          <p:cNvSpPr txBox="1"/>
          <p:nvPr/>
        </p:nvSpPr>
        <p:spPr>
          <a:xfrm>
            <a:off x="2554189" y="6473343"/>
            <a:ext cx="17675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马关条约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000" dirty="0"/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65228" y="2395630"/>
            <a:ext cx="1311560" cy="1311560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3930441" y="2904930"/>
            <a:ext cx="871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壤</a:t>
            </a:r>
            <a:endParaRPr lang="zh-CN" alt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5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5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00"/>
                            </p:stCondLst>
                            <p:childTnLst>
                              <p:par>
                                <p:cTn id="16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500"/>
                            </p:stCondLst>
                            <p:childTnLst>
                              <p:par>
                                <p:cTn id="1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"/>
                            </p:stCondLst>
                            <p:childTnLst>
                              <p:par>
                                <p:cTn id="2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500"/>
                            </p:stCondLst>
                            <p:childTnLst>
                              <p:par>
                                <p:cTn id="2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6" grpId="0" animBg="1"/>
      <p:bldP spid="9" grpId="0" animBg="1"/>
      <p:bldP spid="10" grpId="0" animBg="1"/>
      <p:bldP spid="11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0" grpId="0" animBg="1"/>
      <p:bldP spid="43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近代化的早期探索与民族危机的加剧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416872"/>
            <a:ext cx="5822815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考点二：甲午中日战争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1894-1895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91" y="436843"/>
            <a:ext cx="542005" cy="542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621" y="416872"/>
            <a:ext cx="542005" cy="5420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06" y="1035313"/>
            <a:ext cx="12344400" cy="814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（四）</a:t>
            </a:r>
            <a:r>
              <a:rPr lang="en-US" altLang="zh-CN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马关条约</a:t>
            </a:r>
            <a:r>
              <a:rPr lang="en-US" altLang="zh-CN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1895</a:t>
            </a: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年，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李鸿章</a:t>
            </a: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graphicFrame>
        <p:nvGraphicFramePr>
          <p:cNvPr id="7" name="表格 7"/>
          <p:cNvGraphicFramePr>
            <a:graphicFrameLocks noGrp="1"/>
          </p:cNvGraphicFramePr>
          <p:nvPr/>
        </p:nvGraphicFramePr>
        <p:xfrm>
          <a:off x="276447" y="1570385"/>
          <a:ext cx="11824893" cy="50905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0967"/>
                <a:gridCol w="6515703"/>
                <a:gridCol w="3948223"/>
              </a:tblGrid>
              <a:tr h="101811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1.</a:t>
                      </a:r>
                      <a:r>
                        <a:rPr lang="zh-CN" altLang="en-US" sz="3200" dirty="0"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内容</a:t>
                      </a:r>
                      <a:endParaRPr lang="zh-CN" altLang="en-US" sz="3200" dirty="0"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危害</a:t>
                      </a:r>
                      <a:endParaRPr lang="zh-CN" altLang="en-US" sz="3200" dirty="0"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10181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chemeClr val="accent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割地</a:t>
                      </a:r>
                      <a:endParaRPr lang="zh-CN" altLang="en-US" sz="3200" dirty="0">
                        <a:solidFill>
                          <a:schemeClr val="accent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清政府割辽东半岛、    全岛及所有附属各岛屿、澎湖列岛给日本。</a:t>
                      </a:r>
                      <a:endParaRPr lang="zh-CN" altLang="en-US" sz="24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破坏</a:t>
                      </a: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领土权</a:t>
                      </a:r>
                      <a:endParaRPr lang="zh-CN" altLang="en-US" sz="2400" dirty="0">
                        <a:solidFill>
                          <a:srgbClr val="C00000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10181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3200" kern="1200" dirty="0">
                          <a:solidFill>
                            <a:schemeClr val="accent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  <a:cs typeface="+mn-cs"/>
                        </a:rPr>
                        <a:t>赔款</a:t>
                      </a:r>
                      <a:endParaRPr lang="zh-CN" altLang="en-US" sz="3200" kern="1200" dirty="0">
                        <a:solidFill>
                          <a:schemeClr val="accent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赔偿日本兵费</a:t>
                      </a:r>
                      <a:endParaRPr lang="zh-CN" altLang="en-US" sz="24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加剧</a:t>
                      </a: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财政危机</a:t>
                      </a:r>
                      <a:r>
                        <a:rPr lang="zh-CN" altLang="en-US" sz="24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和</a:t>
                      </a: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人民负担</a:t>
                      </a:r>
                      <a:endParaRPr lang="zh-CN" altLang="en-US" sz="2400" dirty="0">
                        <a:solidFill>
                          <a:srgbClr val="C00000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10181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kern="1200" dirty="0">
                          <a:solidFill>
                            <a:schemeClr val="accent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  <a:cs typeface="+mn-cs"/>
                        </a:rPr>
                        <a:t>通商</a:t>
                      </a:r>
                      <a:endParaRPr lang="zh-CN" altLang="en-US" sz="3200" kern="1200" dirty="0">
                        <a:solidFill>
                          <a:schemeClr val="accent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开放                      为商埠</a:t>
                      </a:r>
                      <a:endParaRPr lang="zh-CN" altLang="en-US" sz="24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帝国主义势力深入</a:t>
                      </a: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内地</a:t>
                      </a:r>
                      <a:endParaRPr lang="zh-CN" altLang="en-US" sz="2400" dirty="0">
                        <a:solidFill>
                          <a:srgbClr val="C00000"/>
                        </a:solidFill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10181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3200" kern="1200" dirty="0">
                          <a:solidFill>
                            <a:schemeClr val="accent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  <a:cs typeface="+mn-cs"/>
                        </a:rPr>
                        <a:t>设厂</a:t>
                      </a:r>
                      <a:endParaRPr lang="zh-CN" altLang="en-US" sz="3200" kern="1200" dirty="0">
                        <a:solidFill>
                          <a:schemeClr val="accent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允许日本在通商口岸</a:t>
                      </a:r>
                      <a:endParaRPr lang="zh-CN" altLang="en-US" sz="24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便利了</a:t>
                      </a:r>
                      <a:endParaRPr lang="zh-CN" altLang="en-US" sz="24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任意多边形: 形状 7"/>
          <p:cNvSpPr/>
          <p:nvPr/>
        </p:nvSpPr>
        <p:spPr>
          <a:xfrm flipV="1">
            <a:off x="4525927" y="3019647"/>
            <a:ext cx="577701" cy="4944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74289" y="2564784"/>
            <a:ext cx="10316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台湾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0" name="任意多边形: 形状 9"/>
          <p:cNvSpPr/>
          <p:nvPr/>
        </p:nvSpPr>
        <p:spPr>
          <a:xfrm flipV="1">
            <a:off x="3593806" y="4066236"/>
            <a:ext cx="1360966" cy="4944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618455" y="3645915"/>
            <a:ext cx="13609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白银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亿两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2406502" y="5071930"/>
            <a:ext cx="3228753" cy="4944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491481" y="4624089"/>
            <a:ext cx="3058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苏州、杭州、沙市、重庆</a:t>
            </a:r>
            <a:endParaRPr lang="zh-CN" altLang="en-US" sz="2000" dirty="0"/>
          </a:p>
        </p:txBody>
      </p:sp>
      <p:sp>
        <p:nvSpPr>
          <p:cNvPr id="15" name="矩形 14"/>
          <p:cNvSpPr/>
          <p:nvPr/>
        </p:nvSpPr>
        <p:spPr>
          <a:xfrm>
            <a:off x="3195290" y="4596515"/>
            <a:ext cx="1851554" cy="407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“苏杭杀虫”</a:t>
            </a:r>
            <a:endParaRPr lang="zh-CN" altLang="en-US" dirty="0"/>
          </a:p>
        </p:txBody>
      </p:sp>
      <p:sp>
        <p:nvSpPr>
          <p:cNvPr id="16" name="任意多边形: 形状 15"/>
          <p:cNvSpPr/>
          <p:nvPr/>
        </p:nvSpPr>
        <p:spPr>
          <a:xfrm flipV="1">
            <a:off x="4423145" y="6036804"/>
            <a:ext cx="1360966" cy="4944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468655" y="5686138"/>
            <a:ext cx="13609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开设工厂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8" name="任意多边形: 形状 17"/>
          <p:cNvSpPr/>
          <p:nvPr/>
        </p:nvSpPr>
        <p:spPr>
          <a:xfrm flipV="1">
            <a:off x="9030587" y="6061526"/>
            <a:ext cx="1360966" cy="4944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155520" y="5661416"/>
            <a:ext cx="13609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资本输出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69791" y="6270735"/>
            <a:ext cx="13609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商品输出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pic>
        <p:nvPicPr>
          <p:cNvPr id="21" name="图形 20" descr="直箭头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999591" y="5963957"/>
            <a:ext cx="914400" cy="9144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913991" y="6278640"/>
            <a:ext cx="13609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资本输出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613" y="978848"/>
            <a:ext cx="542005" cy="5420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443" y="958877"/>
            <a:ext cx="542005" cy="5420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69" y="978848"/>
            <a:ext cx="542005" cy="542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8" grpId="0" animBg="1"/>
      <p:bldP spid="9" grpId="0"/>
      <p:bldP spid="10" grpId="0" animBg="1"/>
      <p:bldP spid="12" grpId="0"/>
      <p:bldP spid="13" grpId="0" animBg="1"/>
      <p:bldP spid="14" grpId="0"/>
      <p:bldP spid="15" grpId="0" animBg="1"/>
      <p:bldP spid="16" grpId="0" animBg="1"/>
      <p:bldP spid="17" grpId="0"/>
      <p:bldP spid="18" grpId="0" animBg="1"/>
      <p:bldP spid="19" grpId="0"/>
      <p:bldP spid="20" grpId="0"/>
      <p:bldP spid="22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18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18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0918"/>
  <p:tag name="KSO_WM_TEMPLATE_THUMBS_INDEX" val="1、17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918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458*333"/>
  <p:tag name="KSO_WM_DIAGRAM_GROUP_CODE" val="l1-1"/>
  <p:tag name="KSO_WM_UNIT_TYPE" val="l_h_d"/>
  <p:tag name="KSO_WM_UNIT_INDEX" val="1_2_1"/>
  <p:tag name="KSO_WM_UNIT_USESOURCEFORMAT_APPLY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3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407*355"/>
  <p:tag name="KSO_WM_DIAGRAM_GROUP_CODE" val="l1-1"/>
  <p:tag name="KSO_WM_UNIT_TYPE" val="l_h_d"/>
  <p:tag name="KSO_WM_UNIT_INDEX" val="1_3_1"/>
  <p:tag name="KSO_WM_UNIT_USESOURCEFORMAT_APPLY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1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533*424"/>
  <p:tag name="KSO_WM_DIAGRAM_GROUP_CODE" val="l1-1"/>
  <p:tag name="KSO_WM_UNIT_TYPE" val="l_h_d"/>
  <p:tag name="KSO_WM_UNIT_INDEX" val="1_1_1"/>
  <p:tag name="KSO_WM_UNIT_USESOURCEFORMAT_APPLY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734*482"/>
  <p:tag name="KSO_WM_DIAGRAM_GROUP_CODE" val="l1-1"/>
  <p:tag name="KSO_WM_UNIT_TYPE" val="l_h_d"/>
  <p:tag name="KSO_WM_UNIT_INDEX" val="1_4_1"/>
  <p:tag name="KSO_WM_UNIT_USESOURCEFORMAT_APPLY" val="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1"/>
  <p:tag name="KSO_WM_UNIT_USESOURCEFORMAT_APPLY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2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2"/>
  <p:tag name="KSO_WM_UNIT_USESOURCEFORMAT_APPLY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3"/>
  <p:tag name="KSO_WM_UNIT_USESOURCEFORMAT_APPLY" val="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4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4"/>
  <p:tag name="KSO_WM_UNIT_USESOURCEFORMAT_APPLY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5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5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a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UNIT_ISCONTENTSTITLE" val="1"/>
  <p:tag name="KSO_WM_UNIT_PRESET_TEXT" val="CONTENTS"/>
  <p:tag name="KSO_WM_UNIT_NOCLEAR" val="0"/>
  <p:tag name="KSO_WM_UNIT_VALUE" val="6"/>
  <p:tag name="KSO_WM_DIAGRAM_GROUP_CODE" val="l1-1"/>
  <p:tag name="KSO_WM_UNIT_TYPE" val="a"/>
  <p:tag name="KSO_WM_UNIT_INDEX" val="1"/>
  <p:tag name="KSO_WM_UNIT_TEXT_FILL_FORE_SCHEMECOLOR_INDEX" val="16"/>
  <p:tag name="KSO_WM_UNIT_TEXT_FILL_TYPE" val="1"/>
  <p:tag name="KSO_WM_UNIT_USESOURCEFORMAT_APPLY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1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USESOURCEFORMAT_APPLY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USESOURCEFORMAT_APPLY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f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NOCLEAR" val="0"/>
  <p:tag name="KSO_WM_DIAGRAM_GROUP_CODE" val="l1-1"/>
  <p:tag name="KSO_WM_UNIT_TYPE" val="l_h_f"/>
  <p:tag name="KSO_WM_UNIT_INDEX" val="1_2_1"/>
  <p:tag name="KSO_WM_UNIT_PRESET_TEXT" val="添加标题"/>
  <p:tag name="KSO_WM_UNIT_VALUE" val="4"/>
  <p:tag name="KSO_WM_UNIT_TEXT_FILL_FORE_SCHEMECOLOR_INDEX" val="14"/>
  <p:tag name="KSO_WM_UNIT_TEXT_FILL_TYPE" val="1"/>
  <p:tag name="KSO_WM_UNIT_USESOURCEFORMAT_APPLY" val="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3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USESOURCEFORMAT_APPLY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f*1_3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NOCLEAR" val="0"/>
  <p:tag name="KSO_WM_DIAGRAM_GROUP_CODE" val="l1-1"/>
  <p:tag name="KSO_WM_UNIT_TYPE" val="l_h_f"/>
  <p:tag name="KSO_WM_UNIT_INDEX" val="1_3_1"/>
  <p:tag name="KSO_WM_UNIT_PRESET_TEXT" val="添加标题"/>
  <p:tag name="KSO_WM_UNIT_VALUE" val="4"/>
  <p:tag name="KSO_WM_UNIT_TEXT_FILL_FORE_SCHEMECOLOR_INDEX" val="14"/>
  <p:tag name="KSO_WM_UNIT_TEXT_FILL_TYPE" val="1"/>
  <p:tag name="KSO_WM_UNIT_USESOURCEFORMAT_APPLY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USESOURCEFORMAT_APPLY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f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NOCLEAR" val="0"/>
  <p:tag name="KSO_WM_DIAGRAM_GROUP_CODE" val="l1-1"/>
  <p:tag name="KSO_WM_UNIT_TYPE" val="l_h_f"/>
  <p:tag name="KSO_WM_UNIT_INDEX" val="1_4_1"/>
  <p:tag name="KSO_WM_UNIT_PRESET_TEXT" val="添加标题"/>
  <p:tag name="KSO_WM_UNIT_VALUE" val="5"/>
  <p:tag name="KSO_WM_UNIT_TEXT_FILL_FORE_SCHEMECOLOR_INDEX" val="14"/>
  <p:tag name="KSO_WM_UNIT_TEXT_FILL_TYPE" val="1"/>
  <p:tag name="KSO_WM_UNIT_USESOURCEFORMAT_APPLY" val="1"/>
</p:tagLst>
</file>

<file path=ppt/tags/tag138.xml><?xml version="1.0" encoding="utf-8"?>
<p:tagLst xmlns:p="http://schemas.openxmlformats.org/presentationml/2006/main">
  <p:tag name="KSO_WM_SLIDE_ID" val="custom20200918_2"/>
  <p:tag name="KSO_WM_TEMPLATE_SUBCATEGORY" val="0"/>
  <p:tag name="KSO_WM_SLIDE_ITEM_CNT" val="4"/>
  <p:tag name="KSO_WM_SLIDE_INDEX" val="2"/>
  <p:tag name="KSO_WM_TAG_VERSION" val="1.0"/>
  <p:tag name="KSO_WM_BEAUTIFY_FLAG" val="#wm#"/>
  <p:tag name="KSO_WM_TEMPLATE_CATEGORY" val="custom"/>
  <p:tag name="KSO_WM_TEMPLATE_INDEX" val="20200918"/>
  <p:tag name="KSO_WM_DIAGRAM_GROUP_CODE" val="l1-1"/>
  <p:tag name="KSO_WM_SLIDE_DIAGTYPE" val="l"/>
  <p:tag name="KSO_WM_SLIDE_LAYOUT" val="a_l"/>
  <p:tag name="KSO_WM_SLIDE_LAYOUT_CNT" val="1_1"/>
  <p:tag name="KSO_WM_SLIDE_TYPE" val="contents"/>
  <p:tag name="KSO_WM_SLIDE_SUBTYPE" val="diag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1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2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2"/>
  <p:tag name="KSO_WM_UNIT_USESOURCEFORMAT_APPLY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3"/>
  <p:tag name="KSO_WM_UNIT_USESOURCEFORMAT_APPLY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7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7"/>
  <p:tag name="KSO_WM_UNIT_USESOURCEFORMAT_APPLY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8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8"/>
  <p:tag name="KSO_WM_UNIT_USESOURCEFORMAT_APPLY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6*r_i*1_1"/>
  <p:tag name="KSO_WM_TEMPLATE_CATEGORY" val="custom"/>
  <p:tag name="KSO_WM_TEMPLATE_INDEX" val="20200918"/>
  <p:tag name="KSO_WM_UNIT_LAYERLEVEL" val="1_1"/>
  <p:tag name="KSO_WM_TAG_VERSION" val="1.0"/>
  <p:tag name="KSO_WM_BEAUTIFY_FLAG" val="#wm#"/>
  <p:tag name="KSO_WM_DIAGRAM_GROUP_CODE" val="r1-1"/>
  <p:tag name="KSO_WM_UNIT_TYPE" val="r_i"/>
  <p:tag name="KSO_WM_UNIT_INDEX" val="1_1"/>
  <p:tag name="KSO_WM_UNIT_DIAGRAM_CONTRAST_TITLE_CNT" val="0"/>
  <p:tag name="KSO_WM_UNIT_DIAGRAM_DIMENSION_TITLE_CNT" val="0"/>
  <p:tag name="KSO_WM_UNIT_USESOURCEFORMAT_APPLY" val="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1"/>
  <p:tag name="KSO_WM_UNIT_USESOURCEFORMAT_APPLY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d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UNIT_VALUE" val="1341*974"/>
  <p:tag name="KSO_WM_DIAGRAM_GROUP_CODE" val="l1-6"/>
  <p:tag name="KSO_WM_UNIT_TYPE" val="d"/>
  <p:tag name="KSO_WM_UNIT_INDEX" val="1"/>
  <p:tag name="KSO_WM_UNIT_USESOURCEFORMAT_APPLY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l_h_f*1_1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60"/>
  <p:tag name="KSO_WM_DIAGRAM_GROUP_CODE" val="l1-6"/>
  <p:tag name="KSO_WM_UNIT_TYPE" val="l_h_f"/>
  <p:tag name="KSO_WM_UNIT_INDEX" val="1_1_1"/>
  <p:tag name="KSO_WM_UNIT_TEXT_FILL_FORE_SCHEMECOLOR_INDEX" val="14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l_h_i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6"/>
  <p:tag name="KSO_WM_UNIT_TYPE" val="l_h_i"/>
  <p:tag name="KSO_WM_UNIT_INDEX" val="1_2_1"/>
  <p:tag name="KSO_WM_UNIT_USESOURCEFORMAT_APPLY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2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2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3"/>
  <p:tag name="KSO_WM_UNIT_USESOURCEFORMAT_APPLY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4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4"/>
  <p:tag name="KSO_WM_UNIT_USESOURCEFORMAT_APPLY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5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5"/>
  <p:tag name="KSO_WM_UNIT_USESOURCEFORMAT_APPLY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6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6"/>
  <p:tag name="KSO_WM_UNIT_USESOURCEFORMAT_APPLY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7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7"/>
  <p:tag name="KSO_WM_UNIT_USESOURCEFORMAT_APPLY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8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8"/>
  <p:tag name="KSO_WM_UNIT_USESOURCEFORMAT_APPLY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9"/>
  <p:tag name="KSO_WM_UNIT_USESOURCEFORMAT_APPLY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10"/>
  <p:tag name="KSO_WM_UNIT_USESOURCEFORMAT_APPLY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a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5"/>
  <p:tag name="KSO_WM_DIAGRAM_GROUP_CODE" val="l1-6"/>
  <p:tag name="KSO_WM_UNIT_TYPE" val="a"/>
  <p:tag name="KSO_WM_UNIT_INDEX" val="1"/>
  <p:tag name="KSO_WM_UNIT_PRESET_TEXT" val="添加标题"/>
  <p:tag name="KSO_WM_UNIT_TEXT_FILL_FORE_SCHEMECOLOR_INDEX" val="14"/>
  <p:tag name="KSO_WM_UNIT_TEXT_FILL_TYPE" val="1"/>
  <p:tag name="KSO_WM_UNIT_USESOURCEFORMAT_APPLY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l_h_f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60"/>
  <p:tag name="KSO_WM_DIAGRAM_GROUP_CODE" val="l1-6"/>
  <p:tag name="KSO_WM_UNIT_TYPE" val="l_h_f"/>
  <p:tag name="KSO_WM_UNIT_INDEX" val="1_2_1"/>
  <p:tag name="KSO_WM_UNIT_TEXT_FILL_FORE_SCHEMECOLOR_INDEX" val="14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ID" val="custom20200918_11"/>
  <p:tag name="KSO_WM_TEMPLATE_SUBCATEGORY" val="0"/>
  <p:tag name="KSO_WM_SLIDE_ITEM_CNT" val="2"/>
  <p:tag name="KSO_WM_SLIDE_INDEX" val="11"/>
  <p:tag name="KSO_WM_TAG_VERSION" val="1.0"/>
  <p:tag name="KSO_WM_BEAUTIFY_FLAG" val="#wm#"/>
  <p:tag name="KSO_WM_TEMPLATE_CATEGORY" val="custom"/>
  <p:tag name="KSO_WM_TEMPLATE_INDEX" val="20200918"/>
  <p:tag name="KSO_WM_SLIDE_TYPE" val="text"/>
  <p:tag name="KSO_WM_SLIDE_SUBTYPE" val="diag"/>
  <p:tag name="KSO_WM_SLIDE_SIZE" val="638.131*219.386"/>
  <p:tag name="KSO_WM_SLIDE_POSITION" val="138.45*122.119"/>
  <p:tag name="KSO_WM_DIAGRAM_GROUP_CODE" val="l1-6"/>
  <p:tag name="KSO_WM_SLIDE_DIAGTYPE" val="l"/>
  <p:tag name="KSO_WM_SLIDE_LAYOUT" val="a_d_l"/>
  <p:tag name="KSO_WM_SLIDE_LAYOUT_CNT" val="1_1_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5*i*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3"/>
  <p:tag name="KSO_WM_UNIT_TYPE" val="i"/>
  <p:tag name="KSO_WM_UNIT_INDEX" val="3"/>
  <p:tag name="KSO_WM_UNIT_USESOURCEFORMAT_APPLY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USESOURCEFORMAT_APPLY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f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NOCLEAR" val="0"/>
  <p:tag name="KSO_WM_DIAGRAM_GROUP_CODE" val="l1-1"/>
  <p:tag name="KSO_WM_UNIT_TYPE" val="l_h_f"/>
  <p:tag name="KSO_WM_UNIT_INDEX" val="1_4_1"/>
  <p:tag name="KSO_WM_UNIT_PRESET_TEXT" val="添加标题"/>
  <p:tag name="KSO_WM_UNIT_VALUE" val="5"/>
  <p:tag name="KSO_WM_UNIT_TEXT_FILL_FORE_SCHEMECOLOR_INDEX" val="14"/>
  <p:tag name="KSO_WM_UNIT_TEXT_FILL_TYPE" val="1"/>
  <p:tag name="KSO_WM_UNIT_USESOURCEFORMAT_APPLY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5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3"/>
  <p:tag name="KSO_WM_UNIT_TYPE" val="i"/>
  <p:tag name="KSO_WM_UNIT_INDEX" val="9"/>
  <p:tag name="KSO_WM_UNIT_USESOURCEFORMAT_APPLY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"/>
  <p:tag name="KSO_WM_UNIT_USESOURCEFORMAT_APPLY" val="1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8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8"/>
  <p:tag name="KSO_WM_UNIT_USESOURCEFORMAT_APPLY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9"/>
  <p:tag name="KSO_WM_UNIT_USESOURCEFORMAT_APPLY" val="1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0"/>
  <p:tag name="KSO_WM_UNIT_USESOURCEFORMAT_APPLY" val="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4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4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3"/>
  <p:tag name="KSO_WM_UNIT_USESOURCEFORMAT_APPLY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1"/>
  <p:tag name="KSO_WM_UNIT_USESOURCEFORMAT_APPLY" val="1"/>
</p:tagLst>
</file>

<file path=ppt/tags/tag172.xml><?xml version="1.0" encoding="utf-8"?>
<p:tagLst xmlns:p="http://schemas.openxmlformats.org/presentationml/2006/main">
  <p:tag name="KSO_WM_SLIDE_ID" val="custom20200918_17"/>
  <p:tag name="KSO_WM_TEMPLATE_SUBCATEGORY" val="0"/>
  <p:tag name="KSO_WM_SLIDE_ITEM_CNT" val="0"/>
  <p:tag name="KSO_WM_SLIDE_INDEX" val="17"/>
  <p:tag name="KSO_WM_TAG_VERSION" val="1.0"/>
  <p:tag name="KSO_WM_BEAUTIFY_FLAG" val="#wm#"/>
  <p:tag name="KSO_WM_TEMPLATE_CATEGORY" val="custom"/>
  <p:tag name="KSO_WM_TEMPLATE_INDEX" val="20200918"/>
  <p:tag name="KSO_WM_SLIDE_TYPE" val="endPage"/>
  <p:tag name="KSO_WM_SLIDE_SUBTYPE" val="pureTxt"/>
  <p:tag name="KSO_WM_SLIDE_LAYOUT" val="a"/>
  <p:tag name="KSO_WM_SLIDE_LAYOUT_CNT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自定义 90">
      <a:dk1>
        <a:sysClr val="windowText" lastClr="000000"/>
      </a:dk1>
      <a:lt1>
        <a:sysClr val="window" lastClr="FFFFFF"/>
      </a:lt1>
      <a:dk2>
        <a:srgbClr val="44546A"/>
      </a:dk2>
      <a:lt2>
        <a:srgbClr val="B5CBDF"/>
      </a:lt2>
      <a:accent1>
        <a:srgbClr val="4472C4"/>
      </a:accent1>
      <a:accent2>
        <a:srgbClr val="ED7D31"/>
      </a:accent2>
      <a:accent3>
        <a:srgbClr val="50A0BA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5273</Words>
  <Application>WPS 演示</Application>
  <PresentationFormat>宽屏</PresentationFormat>
  <Paragraphs>701</Paragraphs>
  <Slides>19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二字元煜臣拙宋简</vt:lpstr>
      <vt:lpstr>腾祥嘉丽准粗圆简</vt:lpstr>
      <vt:lpstr>潮字社国风冉宋简-闪</vt:lpstr>
      <vt:lpstr>Aa语文老师的字 (非商业使用)</vt:lpstr>
      <vt:lpstr>华文琥珀</vt:lpstr>
      <vt:lpstr>方正清刻本悦宋简体</vt:lpstr>
      <vt:lpstr>叶根友刀锋黑草</vt:lpstr>
      <vt:lpstr>Arial Unicode MS</vt:lpstr>
      <vt:lpstr>Calibri</vt:lpstr>
      <vt:lpstr>黑体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acer</dc:creator>
  <cp:lastModifiedBy>admin</cp:lastModifiedBy>
  <cp:revision>334</cp:revision>
  <dcterms:created xsi:type="dcterms:W3CDTF">2019-06-19T02:08:00Z</dcterms:created>
  <dcterms:modified xsi:type="dcterms:W3CDTF">2021-01-07T05:16:14Z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